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71" r:id="rId2"/>
    <p:sldMasterId id="2147483683" r:id="rId3"/>
    <p:sldMasterId id="2147483695" r:id="rId4"/>
    <p:sldMasterId id="2147483707" r:id="rId5"/>
  </p:sldMasterIdLst>
  <p:notesMasterIdLst>
    <p:notesMasterId r:id="rId171"/>
  </p:notesMasterIdLst>
  <p:sldIdLst>
    <p:sldId id="257" r:id="rId6"/>
    <p:sldId id="258" r:id="rId7"/>
    <p:sldId id="259" r:id="rId8"/>
    <p:sldId id="260" r:id="rId9"/>
    <p:sldId id="261" r:id="rId10"/>
    <p:sldId id="262" r:id="rId11"/>
    <p:sldId id="263" r:id="rId12"/>
    <p:sldId id="265" r:id="rId13"/>
    <p:sldId id="266" r:id="rId14"/>
    <p:sldId id="267" r:id="rId15"/>
    <p:sldId id="270" r:id="rId16"/>
    <p:sldId id="280" r:id="rId17"/>
    <p:sldId id="283" r:id="rId18"/>
    <p:sldId id="286" r:id="rId19"/>
    <p:sldId id="289" r:id="rId20"/>
    <p:sldId id="292" r:id="rId21"/>
    <p:sldId id="295" r:id="rId22"/>
    <p:sldId id="298" r:id="rId23"/>
    <p:sldId id="301" r:id="rId24"/>
    <p:sldId id="304" r:id="rId25"/>
    <p:sldId id="307" r:id="rId26"/>
    <p:sldId id="310" r:id="rId27"/>
    <p:sldId id="313" r:id="rId28"/>
    <p:sldId id="316" r:id="rId29"/>
    <p:sldId id="319" r:id="rId30"/>
    <p:sldId id="322" r:id="rId31"/>
    <p:sldId id="325" r:id="rId32"/>
    <p:sldId id="328" r:id="rId33"/>
    <p:sldId id="331" r:id="rId34"/>
    <p:sldId id="334" r:id="rId35"/>
    <p:sldId id="337" r:id="rId36"/>
    <p:sldId id="340" r:id="rId37"/>
    <p:sldId id="343" r:id="rId38"/>
    <p:sldId id="346" r:id="rId39"/>
    <p:sldId id="349" r:id="rId40"/>
    <p:sldId id="352" r:id="rId41"/>
    <p:sldId id="355" r:id="rId42"/>
    <p:sldId id="358" r:id="rId43"/>
    <p:sldId id="361" r:id="rId44"/>
    <p:sldId id="364" r:id="rId45"/>
    <p:sldId id="367" r:id="rId46"/>
    <p:sldId id="370" r:id="rId47"/>
    <p:sldId id="373" r:id="rId48"/>
    <p:sldId id="376" r:id="rId49"/>
    <p:sldId id="379" r:id="rId50"/>
    <p:sldId id="382" r:id="rId51"/>
    <p:sldId id="385" r:id="rId52"/>
    <p:sldId id="388" r:id="rId53"/>
    <p:sldId id="391" r:id="rId54"/>
    <p:sldId id="394" r:id="rId55"/>
    <p:sldId id="397" r:id="rId56"/>
    <p:sldId id="400" r:id="rId57"/>
    <p:sldId id="403" r:id="rId58"/>
    <p:sldId id="406" r:id="rId59"/>
    <p:sldId id="409" r:id="rId60"/>
    <p:sldId id="410" r:id="rId61"/>
    <p:sldId id="411" r:id="rId62"/>
    <p:sldId id="412" r:id="rId63"/>
    <p:sldId id="413" r:id="rId64"/>
    <p:sldId id="414" r:id="rId65"/>
    <p:sldId id="415" r:id="rId66"/>
    <p:sldId id="416" r:id="rId67"/>
    <p:sldId id="417" r:id="rId68"/>
    <p:sldId id="418" r:id="rId69"/>
    <p:sldId id="419" r:id="rId70"/>
    <p:sldId id="269" r:id="rId71"/>
    <p:sldId id="420" r:id="rId72"/>
    <p:sldId id="421" r:id="rId73"/>
    <p:sldId id="422" r:id="rId74"/>
    <p:sldId id="423" r:id="rId75"/>
    <p:sldId id="424" r:id="rId76"/>
    <p:sldId id="425" r:id="rId77"/>
    <p:sldId id="426" r:id="rId78"/>
    <p:sldId id="427" r:id="rId79"/>
    <p:sldId id="428" r:id="rId80"/>
    <p:sldId id="429" r:id="rId81"/>
    <p:sldId id="430" r:id="rId82"/>
    <p:sldId id="431" r:id="rId83"/>
    <p:sldId id="432" r:id="rId84"/>
    <p:sldId id="433" r:id="rId85"/>
    <p:sldId id="434" r:id="rId86"/>
    <p:sldId id="435" r:id="rId87"/>
    <p:sldId id="436" r:id="rId88"/>
    <p:sldId id="437" r:id="rId89"/>
    <p:sldId id="438" r:id="rId90"/>
    <p:sldId id="439" r:id="rId91"/>
    <p:sldId id="440" r:id="rId92"/>
    <p:sldId id="441" r:id="rId93"/>
    <p:sldId id="442" r:id="rId94"/>
    <p:sldId id="443" r:id="rId95"/>
    <p:sldId id="444" r:id="rId96"/>
    <p:sldId id="445" r:id="rId97"/>
    <p:sldId id="446" r:id="rId98"/>
    <p:sldId id="447" r:id="rId99"/>
    <p:sldId id="448" r:id="rId100"/>
    <p:sldId id="449" r:id="rId101"/>
    <p:sldId id="450" r:id="rId102"/>
    <p:sldId id="451" r:id="rId103"/>
    <p:sldId id="452" r:id="rId104"/>
    <p:sldId id="453" r:id="rId105"/>
    <p:sldId id="454" r:id="rId106"/>
    <p:sldId id="455" r:id="rId107"/>
    <p:sldId id="456" r:id="rId108"/>
    <p:sldId id="457" r:id="rId109"/>
    <p:sldId id="458" r:id="rId110"/>
    <p:sldId id="459" r:id="rId111"/>
    <p:sldId id="460" r:id="rId112"/>
    <p:sldId id="461" r:id="rId113"/>
    <p:sldId id="462" r:id="rId114"/>
    <p:sldId id="463" r:id="rId115"/>
    <p:sldId id="464" r:id="rId116"/>
    <p:sldId id="465" r:id="rId117"/>
    <p:sldId id="466" r:id="rId118"/>
    <p:sldId id="467" r:id="rId119"/>
    <p:sldId id="468" r:id="rId120"/>
    <p:sldId id="469" r:id="rId121"/>
    <p:sldId id="470" r:id="rId122"/>
    <p:sldId id="471" r:id="rId123"/>
    <p:sldId id="472" r:id="rId124"/>
    <p:sldId id="473" r:id="rId125"/>
    <p:sldId id="474" r:id="rId126"/>
    <p:sldId id="475" r:id="rId127"/>
    <p:sldId id="476" r:id="rId128"/>
    <p:sldId id="477" r:id="rId129"/>
    <p:sldId id="478" r:id="rId130"/>
    <p:sldId id="479" r:id="rId131"/>
    <p:sldId id="480" r:id="rId132"/>
    <p:sldId id="481" r:id="rId133"/>
    <p:sldId id="482" r:id="rId134"/>
    <p:sldId id="483" r:id="rId135"/>
    <p:sldId id="484" r:id="rId136"/>
    <p:sldId id="485" r:id="rId137"/>
    <p:sldId id="486" r:id="rId138"/>
    <p:sldId id="487" r:id="rId139"/>
    <p:sldId id="488" r:id="rId140"/>
    <p:sldId id="489" r:id="rId141"/>
    <p:sldId id="490" r:id="rId142"/>
    <p:sldId id="491" r:id="rId143"/>
    <p:sldId id="492" r:id="rId144"/>
    <p:sldId id="493" r:id="rId145"/>
    <p:sldId id="494" r:id="rId146"/>
    <p:sldId id="495" r:id="rId147"/>
    <p:sldId id="496" r:id="rId148"/>
    <p:sldId id="497" r:id="rId149"/>
    <p:sldId id="498" r:id="rId150"/>
    <p:sldId id="499" r:id="rId151"/>
    <p:sldId id="500" r:id="rId152"/>
    <p:sldId id="501" r:id="rId153"/>
    <p:sldId id="502" r:id="rId154"/>
    <p:sldId id="503" r:id="rId155"/>
    <p:sldId id="504" r:id="rId156"/>
    <p:sldId id="505" r:id="rId157"/>
    <p:sldId id="506" r:id="rId158"/>
    <p:sldId id="507" r:id="rId159"/>
    <p:sldId id="508" r:id="rId160"/>
    <p:sldId id="509" r:id="rId161"/>
    <p:sldId id="510" r:id="rId162"/>
    <p:sldId id="511" r:id="rId163"/>
    <p:sldId id="512" r:id="rId164"/>
    <p:sldId id="513" r:id="rId165"/>
    <p:sldId id="514" r:id="rId166"/>
    <p:sldId id="515" r:id="rId167"/>
    <p:sldId id="516" r:id="rId168"/>
    <p:sldId id="517" r:id="rId169"/>
    <p:sldId id="518" r:id="rId170"/>
  </p:sldIdLst>
  <p:sldSz cx="9144000" cy="6858000" type="screen4x3"/>
  <p:notesSz cx="6858000" cy="9144000"/>
  <p:custDataLst>
    <p:tags r:id="rId172"/>
  </p:custDataLst>
  <p:defaultTextStyle>
    <a:defPPr>
      <a:defRPr lang="et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75" autoAdjust="0"/>
    <p:restoredTop sz="94660"/>
  </p:normalViewPr>
  <p:slideViewPr>
    <p:cSldViewPr>
      <p:cViewPr varScale="1">
        <p:scale>
          <a:sx n="51" d="100"/>
          <a:sy n="51" d="100"/>
        </p:scale>
        <p:origin x="629" y="3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117" Type="http://schemas.openxmlformats.org/officeDocument/2006/relationships/slide" Target="slides/slide112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slide" Target="slides/slide79.xml"/><Relationship Id="rId89" Type="http://schemas.openxmlformats.org/officeDocument/2006/relationships/slide" Target="slides/slide84.xml"/><Relationship Id="rId112" Type="http://schemas.openxmlformats.org/officeDocument/2006/relationships/slide" Target="slides/slide107.xml"/><Relationship Id="rId133" Type="http://schemas.openxmlformats.org/officeDocument/2006/relationships/slide" Target="slides/slide128.xml"/><Relationship Id="rId138" Type="http://schemas.openxmlformats.org/officeDocument/2006/relationships/slide" Target="slides/slide133.xml"/><Relationship Id="rId154" Type="http://schemas.openxmlformats.org/officeDocument/2006/relationships/slide" Target="slides/slide149.xml"/><Relationship Id="rId159" Type="http://schemas.openxmlformats.org/officeDocument/2006/relationships/slide" Target="slides/slide154.xml"/><Relationship Id="rId175" Type="http://schemas.openxmlformats.org/officeDocument/2006/relationships/theme" Target="theme/theme1.xml"/><Relationship Id="rId170" Type="http://schemas.openxmlformats.org/officeDocument/2006/relationships/slide" Target="slides/slide165.xml"/><Relationship Id="rId16" Type="http://schemas.openxmlformats.org/officeDocument/2006/relationships/slide" Target="slides/slide11.xml"/><Relationship Id="rId107" Type="http://schemas.openxmlformats.org/officeDocument/2006/relationships/slide" Target="slides/slide102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102" Type="http://schemas.openxmlformats.org/officeDocument/2006/relationships/slide" Target="slides/slide97.xml"/><Relationship Id="rId123" Type="http://schemas.openxmlformats.org/officeDocument/2006/relationships/slide" Target="slides/slide118.xml"/><Relationship Id="rId128" Type="http://schemas.openxmlformats.org/officeDocument/2006/relationships/slide" Target="slides/slide123.xml"/><Relationship Id="rId144" Type="http://schemas.openxmlformats.org/officeDocument/2006/relationships/slide" Target="slides/slide139.xml"/><Relationship Id="rId149" Type="http://schemas.openxmlformats.org/officeDocument/2006/relationships/slide" Target="slides/slide144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85.xml"/><Relationship Id="rId95" Type="http://schemas.openxmlformats.org/officeDocument/2006/relationships/slide" Target="slides/slide90.xml"/><Relationship Id="rId160" Type="http://schemas.openxmlformats.org/officeDocument/2006/relationships/slide" Target="slides/slide155.xml"/><Relationship Id="rId165" Type="http://schemas.openxmlformats.org/officeDocument/2006/relationships/slide" Target="slides/slide160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113" Type="http://schemas.openxmlformats.org/officeDocument/2006/relationships/slide" Target="slides/slide108.xml"/><Relationship Id="rId118" Type="http://schemas.openxmlformats.org/officeDocument/2006/relationships/slide" Target="slides/slide113.xml"/><Relationship Id="rId134" Type="http://schemas.openxmlformats.org/officeDocument/2006/relationships/slide" Target="slides/slide129.xml"/><Relationship Id="rId139" Type="http://schemas.openxmlformats.org/officeDocument/2006/relationships/slide" Target="slides/slide134.xml"/><Relationship Id="rId80" Type="http://schemas.openxmlformats.org/officeDocument/2006/relationships/slide" Target="slides/slide75.xml"/><Relationship Id="rId85" Type="http://schemas.openxmlformats.org/officeDocument/2006/relationships/slide" Target="slides/slide80.xml"/><Relationship Id="rId150" Type="http://schemas.openxmlformats.org/officeDocument/2006/relationships/slide" Target="slides/slide145.xml"/><Relationship Id="rId155" Type="http://schemas.openxmlformats.org/officeDocument/2006/relationships/slide" Target="slides/slide150.xml"/><Relationship Id="rId171" Type="http://schemas.openxmlformats.org/officeDocument/2006/relationships/notesMaster" Target="notesMasters/notesMaster1.xml"/><Relationship Id="rId176" Type="http://schemas.openxmlformats.org/officeDocument/2006/relationships/tableStyles" Target="tableStyles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59" Type="http://schemas.openxmlformats.org/officeDocument/2006/relationships/slide" Target="slides/slide54.xml"/><Relationship Id="rId103" Type="http://schemas.openxmlformats.org/officeDocument/2006/relationships/slide" Target="slides/slide98.xml"/><Relationship Id="rId108" Type="http://schemas.openxmlformats.org/officeDocument/2006/relationships/slide" Target="slides/slide103.xml"/><Relationship Id="rId124" Type="http://schemas.openxmlformats.org/officeDocument/2006/relationships/slide" Target="slides/slide119.xml"/><Relationship Id="rId129" Type="http://schemas.openxmlformats.org/officeDocument/2006/relationships/slide" Target="slides/slide124.xml"/><Relationship Id="rId54" Type="http://schemas.openxmlformats.org/officeDocument/2006/relationships/slide" Target="slides/slide49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91" Type="http://schemas.openxmlformats.org/officeDocument/2006/relationships/slide" Target="slides/slide86.xml"/><Relationship Id="rId96" Type="http://schemas.openxmlformats.org/officeDocument/2006/relationships/slide" Target="slides/slide91.xml"/><Relationship Id="rId140" Type="http://schemas.openxmlformats.org/officeDocument/2006/relationships/slide" Target="slides/slide135.xml"/><Relationship Id="rId145" Type="http://schemas.openxmlformats.org/officeDocument/2006/relationships/slide" Target="slides/slide140.xml"/><Relationship Id="rId161" Type="http://schemas.openxmlformats.org/officeDocument/2006/relationships/slide" Target="slides/slide156.xml"/><Relationship Id="rId166" Type="http://schemas.openxmlformats.org/officeDocument/2006/relationships/slide" Target="slides/slide1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49" Type="http://schemas.openxmlformats.org/officeDocument/2006/relationships/slide" Target="slides/slide44.xml"/><Relationship Id="rId114" Type="http://schemas.openxmlformats.org/officeDocument/2006/relationships/slide" Target="slides/slide109.xml"/><Relationship Id="rId119" Type="http://schemas.openxmlformats.org/officeDocument/2006/relationships/slide" Target="slides/slide114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94" Type="http://schemas.openxmlformats.org/officeDocument/2006/relationships/slide" Target="slides/slide89.xml"/><Relationship Id="rId99" Type="http://schemas.openxmlformats.org/officeDocument/2006/relationships/slide" Target="slides/slide94.xml"/><Relationship Id="rId101" Type="http://schemas.openxmlformats.org/officeDocument/2006/relationships/slide" Target="slides/slide96.xml"/><Relationship Id="rId122" Type="http://schemas.openxmlformats.org/officeDocument/2006/relationships/slide" Target="slides/slide117.xml"/><Relationship Id="rId130" Type="http://schemas.openxmlformats.org/officeDocument/2006/relationships/slide" Target="slides/slide125.xml"/><Relationship Id="rId135" Type="http://schemas.openxmlformats.org/officeDocument/2006/relationships/slide" Target="slides/slide130.xml"/><Relationship Id="rId143" Type="http://schemas.openxmlformats.org/officeDocument/2006/relationships/slide" Target="slides/slide138.xml"/><Relationship Id="rId148" Type="http://schemas.openxmlformats.org/officeDocument/2006/relationships/slide" Target="slides/slide143.xml"/><Relationship Id="rId151" Type="http://schemas.openxmlformats.org/officeDocument/2006/relationships/slide" Target="slides/slide146.xml"/><Relationship Id="rId156" Type="http://schemas.openxmlformats.org/officeDocument/2006/relationships/slide" Target="slides/slide151.xml"/><Relationship Id="rId164" Type="http://schemas.openxmlformats.org/officeDocument/2006/relationships/slide" Target="slides/slide159.xml"/><Relationship Id="rId169" Type="http://schemas.openxmlformats.org/officeDocument/2006/relationships/slide" Target="slides/slide16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72" Type="http://schemas.openxmlformats.org/officeDocument/2006/relationships/tags" Target="tags/tag1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109" Type="http://schemas.openxmlformats.org/officeDocument/2006/relationships/slide" Target="slides/slide10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97" Type="http://schemas.openxmlformats.org/officeDocument/2006/relationships/slide" Target="slides/slide92.xml"/><Relationship Id="rId104" Type="http://schemas.openxmlformats.org/officeDocument/2006/relationships/slide" Target="slides/slide99.xml"/><Relationship Id="rId120" Type="http://schemas.openxmlformats.org/officeDocument/2006/relationships/slide" Target="slides/slide115.xml"/><Relationship Id="rId125" Type="http://schemas.openxmlformats.org/officeDocument/2006/relationships/slide" Target="slides/slide120.xml"/><Relationship Id="rId141" Type="http://schemas.openxmlformats.org/officeDocument/2006/relationships/slide" Target="slides/slide136.xml"/><Relationship Id="rId146" Type="http://schemas.openxmlformats.org/officeDocument/2006/relationships/slide" Target="slides/slide141.xml"/><Relationship Id="rId167" Type="http://schemas.openxmlformats.org/officeDocument/2006/relationships/slide" Target="slides/slide162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slide" Target="slides/slide87.xml"/><Relationship Id="rId162" Type="http://schemas.openxmlformats.org/officeDocument/2006/relationships/slide" Target="slides/slide157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slide" Target="slides/slide82.xml"/><Relationship Id="rId110" Type="http://schemas.openxmlformats.org/officeDocument/2006/relationships/slide" Target="slides/slide105.xml"/><Relationship Id="rId115" Type="http://schemas.openxmlformats.org/officeDocument/2006/relationships/slide" Target="slides/slide110.xml"/><Relationship Id="rId131" Type="http://schemas.openxmlformats.org/officeDocument/2006/relationships/slide" Target="slides/slide126.xml"/><Relationship Id="rId136" Type="http://schemas.openxmlformats.org/officeDocument/2006/relationships/slide" Target="slides/slide131.xml"/><Relationship Id="rId157" Type="http://schemas.openxmlformats.org/officeDocument/2006/relationships/slide" Target="slides/slide152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52" Type="http://schemas.openxmlformats.org/officeDocument/2006/relationships/slide" Target="slides/slide147.xml"/><Relationship Id="rId173" Type="http://schemas.openxmlformats.org/officeDocument/2006/relationships/presProps" Target="presProps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slide" Target="slides/slide72.xml"/><Relationship Id="rId100" Type="http://schemas.openxmlformats.org/officeDocument/2006/relationships/slide" Target="slides/slide95.xml"/><Relationship Id="rId105" Type="http://schemas.openxmlformats.org/officeDocument/2006/relationships/slide" Target="slides/slide100.xml"/><Relationship Id="rId126" Type="http://schemas.openxmlformats.org/officeDocument/2006/relationships/slide" Target="slides/slide121.xml"/><Relationship Id="rId147" Type="http://schemas.openxmlformats.org/officeDocument/2006/relationships/slide" Target="slides/slide142.xml"/><Relationship Id="rId168" Type="http://schemas.openxmlformats.org/officeDocument/2006/relationships/slide" Target="slides/slide163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93" Type="http://schemas.openxmlformats.org/officeDocument/2006/relationships/slide" Target="slides/slide88.xml"/><Relationship Id="rId98" Type="http://schemas.openxmlformats.org/officeDocument/2006/relationships/slide" Target="slides/slide93.xml"/><Relationship Id="rId121" Type="http://schemas.openxmlformats.org/officeDocument/2006/relationships/slide" Target="slides/slide116.xml"/><Relationship Id="rId142" Type="http://schemas.openxmlformats.org/officeDocument/2006/relationships/slide" Target="slides/slide137.xml"/><Relationship Id="rId163" Type="http://schemas.openxmlformats.org/officeDocument/2006/relationships/slide" Target="slides/slide158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0.xml"/><Relationship Id="rId46" Type="http://schemas.openxmlformats.org/officeDocument/2006/relationships/slide" Target="slides/slide41.xml"/><Relationship Id="rId67" Type="http://schemas.openxmlformats.org/officeDocument/2006/relationships/slide" Target="slides/slide62.xml"/><Relationship Id="rId116" Type="http://schemas.openxmlformats.org/officeDocument/2006/relationships/slide" Target="slides/slide111.xml"/><Relationship Id="rId137" Type="http://schemas.openxmlformats.org/officeDocument/2006/relationships/slide" Target="slides/slide132.xml"/><Relationship Id="rId158" Type="http://schemas.openxmlformats.org/officeDocument/2006/relationships/slide" Target="slides/slide153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62" Type="http://schemas.openxmlformats.org/officeDocument/2006/relationships/slide" Target="slides/slide57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111" Type="http://schemas.openxmlformats.org/officeDocument/2006/relationships/slide" Target="slides/slide106.xml"/><Relationship Id="rId132" Type="http://schemas.openxmlformats.org/officeDocument/2006/relationships/slide" Target="slides/slide127.xml"/><Relationship Id="rId153" Type="http://schemas.openxmlformats.org/officeDocument/2006/relationships/slide" Target="slides/slide148.xml"/><Relationship Id="rId174" Type="http://schemas.openxmlformats.org/officeDocument/2006/relationships/viewProps" Target="viewProps.xml"/><Relationship Id="rId15" Type="http://schemas.openxmlformats.org/officeDocument/2006/relationships/slide" Target="slides/slide10.xml"/><Relationship Id="rId36" Type="http://schemas.openxmlformats.org/officeDocument/2006/relationships/slide" Target="slides/slide31.xml"/><Relationship Id="rId57" Type="http://schemas.openxmlformats.org/officeDocument/2006/relationships/slide" Target="slides/slide52.xml"/><Relationship Id="rId106" Type="http://schemas.openxmlformats.org/officeDocument/2006/relationships/slide" Target="slides/slide101.xml"/><Relationship Id="rId127" Type="http://schemas.openxmlformats.org/officeDocument/2006/relationships/slide" Target="slides/slide12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D0D1BF-4234-4438-8204-ECA1B188982B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1EDB54-BF67-40DA-AB6C-EB6B49F53C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20012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1EDB54-BF67-40DA-AB6C-EB6B49F53C3B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10909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1EDB54-BF67-40DA-AB6C-EB6B49F53C3B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9748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49A64D-2590-4276-B419-970BEAD28F3D}" type="slidenum">
              <a:rPr lang="ko-KR" altLang="en-US" smtClean="0"/>
              <a:t>139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44936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9F6BD9-3F5C-4E8E-BC76-4FA72C741E6A}" type="slidenum">
              <a:rPr lang="ko-KR" altLang="en-US" smtClean="0"/>
              <a:t>160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09905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  <p:transition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  <p:transition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  <p:transition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  <p:transition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  <p:transition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  <p:transition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  <p:transition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  <p:transition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  <p:transition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  <p:transition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  <p:transition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  <p:transition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  <p:transition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  <p:transition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  <p:transition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  <p:transition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  <p:transition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  <p:transition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  <p:transition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  <p:transition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  <p:transition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  <p:transition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61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64.png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6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6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46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6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68.jpe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46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46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46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46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46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74.jpe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46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46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46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46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46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80.jpe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46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46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46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46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2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46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46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46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4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3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46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91.jpeg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46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46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4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6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46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5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3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3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3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3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3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29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4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4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4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4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4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36.jpe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4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4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4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4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4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42.jpe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4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46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4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4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46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48.gif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46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8.gif"/><Relationship Id="rId1" Type="http://schemas.openxmlformats.org/officeDocument/2006/relationships/slideLayout" Target="../slideLayouts/slideLayout46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gif"/><Relationship Id="rId2" Type="http://schemas.openxmlformats.org/officeDocument/2006/relationships/image" Target="../media/image51.gif"/><Relationship Id="rId1" Type="http://schemas.openxmlformats.org/officeDocument/2006/relationships/slideLayout" Target="../slideLayouts/slideLayout46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46.xml"/></Relationships>
</file>

<file path=ppt/slides/_rels/slide8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6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46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46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46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46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46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et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Nr.16</a:t>
            </a:r>
            <a:r xmlns:a="http://schemas.openxmlformats.org/drawingml/2006/main">
              <a:rPr lang="et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et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 xmlns:a="http://schemas.openxmlformats.org/drawingml/2006/main">
              <a:rPr lang="et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et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Sõna</a:t>
            </a:r>
            <a:r xmlns:a="http://schemas.openxmlformats.org/drawingml/2006/main">
              <a:rPr lang="et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et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kohta</a:t>
            </a:r>
            <a:r xmlns:a="http://schemas.openxmlformats.org/drawingml/2006/main">
              <a:rPr lang="et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et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Jumal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et" altLang="ko-KR" sz="4000"/>
              <a:t>Jumal kutsus Moosese</a:t>
            </a:r>
            <a:endParaRPr xmlns:a="http://schemas.openxmlformats.org/drawingml/2006/main" lang="ko-KR" altLang="en-US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4192" y="1782108"/>
            <a:ext cx="4769808" cy="3873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2620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et" altLang="ko-KR" sz="4000">
                <a:solidFill>
                  <a:srgbClr val="FF0000"/>
                </a:solidFill>
              </a:rPr>
              <a:t>Tänane viktoriin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77919" y="5503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92370" y="73311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e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Kui Mooses kuulis Jumala häält, mida ta nägi?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e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e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ilus viinapuu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e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e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pilv ja äike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e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e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põlev põõsas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e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e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jagatud meri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70391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et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et" altLang="ko-KR" sz="2800">
                <a:solidFill>
                  <a:srgbClr val="FF0000"/>
                </a:solidFill>
              </a:rPr>
              <a:t>põlev põõsas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7449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et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Nr 25 Jumala Sõna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et" altLang="ko-KR" sz="4400"/>
              <a:t>Gideon ja tema 300 meest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912" y="1849141"/>
            <a:ext cx="5364088" cy="4028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2799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et" altLang="ko-KR" sz="4000">
                <a:solidFill>
                  <a:srgbClr val="FF0000"/>
                </a:solidFill>
              </a:rPr>
              <a:t>Tänane</a:t>
            </a:r>
            <a:r xmlns:a="http://schemas.openxmlformats.org/drawingml/2006/main">
              <a:rPr lang="et" altLang="en-US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lang="et" altLang="ko-KR" sz="4000">
                <a:solidFill>
                  <a:srgbClr val="FF0000"/>
                </a:solidFill>
              </a:rPr>
              <a:t>Sõna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75823" y="2384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5225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et" altLang="ko-KR" sz="3600"/>
              <a:t>Kui ISSANDA ingel Gideonile ilmus, ütles ta: "ISSAND on sinuga, vägev sõdalane!"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e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Kohtunikud</a:t>
            </a:r>
            <a:r xmlns:a="http://schemas.openxmlformats.org/drawingml/2006/main">
              <a:rPr lang="e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e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6:12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2626398"/>
      </p:ext>
    </p:extLst>
  </p:cSld>
  <p:clrMapOvr>
    <a:masterClrMapping/>
  </p:clrMapOvr>
  <p:transition/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928" y="-148295"/>
            <a:ext cx="5314963" cy="266429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4" y="2420888"/>
            <a:ext cx="4716016" cy="302433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0389" y="5511706"/>
            <a:ext cx="8963222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et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Issanda ingel ilmus Gideonile ja ütles: "Jumal on sinuga, vägev sõdalane." Jumal andis talle kindluse kaste ja fliisi kaudu.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4427984" cy="544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869995"/>
      </p:ext>
    </p:extLst>
  </p:cSld>
  <p:clrMapOvr>
    <a:masterClrMapping/>
  </p:clrMapOvr>
  <p:transition/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1"/>
            <a:ext cx="9144000" cy="55172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51520" y="5517586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e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Kui ta oli kindel, et Jumal on ta kutsunud, lõhkus ta Baali ja selle altari, mida iisraellased kummardasid.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4789" y="-7405"/>
            <a:ext cx="6300192" cy="5236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516015"/>
      </p:ext>
    </p:extLst>
  </p:cSld>
  <p:clrMapOvr>
    <a:masterClrMapping/>
  </p:clrMapOvr>
  <p:transition/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373216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e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Jumal käskis Gideonil valida sõdalased, kes alistavad midjanlased. Jumala õpetuse järgi valiti ainult 300 meest.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12"/>
            <a:ext cx="9127908" cy="5288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972749"/>
      </p:ext>
    </p:extLst>
  </p:cSld>
  <p:clrMapOvr>
    <a:masterClrMapping/>
  </p:clrMapOvr>
  <p:transition/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6382" y="5552504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e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Jumal andis talle suurepärase plaani nende ründamiseks. Jumal andku neile trompetid ja tühjad purgid, mille sees on tõrvikud.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620"/>
            <a:ext cx="9144000" cy="5525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40070"/>
      </p:ext>
    </p:extLst>
  </p:cSld>
  <p:clrMapOvr>
    <a:masterClrMapping/>
  </p:clrMapOvr>
  <p:transition/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366" y="5517233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e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Öösel viisid Gideon ja tema 300 meest ellu Jumala poolt antud plaani. Nad võitsid sõja midjanlaste vastu.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27908" cy="5517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589428"/>
      </p:ext>
    </p:extLst>
  </p:cSld>
  <p:clrMapOvr>
    <a:masterClrMapping/>
  </p:clrMapOvr>
  <p:transition/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et" altLang="ko-KR" sz="4000">
                <a:solidFill>
                  <a:srgbClr val="FF0000"/>
                </a:solidFill>
              </a:rPr>
              <a:t>Tänane õppetund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4981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720840"/>
            <a:ext cx="820891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e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Gideon ja tema 300 meest võitsid sõja arvukate midjanlaste vastu ainult Jumala käsule kuuletumisega.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e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Minu elus on võidu saladuseks kuuletuda Jumalale.</a:t>
            </a:r>
          </a:p>
        </p:txBody>
      </p:sp>
    </p:spTree>
    <p:extLst>
      <p:ext uri="{BB962C8B-B14F-4D97-AF65-F5344CB8AC3E}">
        <p14:creationId xmlns:p14="http://schemas.microsoft.com/office/powerpoint/2010/main" val="536701840"/>
      </p:ext>
    </p:extLst>
  </p:cSld>
  <p:clrMapOvr>
    <a:masterClrMapping/>
  </p:clrMapOvr>
  <p:transition/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et" altLang="ko-KR" sz="3200"/>
              <a:t>Jumal?</a:t>
            </a:r>
            <a:r xmlns:a="http://schemas.openxmlformats.org/drawingml/2006/main">
              <a:rPr lang="et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et" altLang="ko-KR" sz="3600">
                <a:solidFill>
                  <a:srgbClr val="C00000"/>
                </a:solidFill>
              </a:rPr>
              <a:t>jumal..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e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Ta on Kõigeväeline Jumal, kes suudab võita arvukalt vaenlase vägesid vaid 300 mehega.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3658300"/>
      </p:ext>
    </p:extLst>
  </p:cSld>
  <p:clrMapOvr>
    <a:masterClrMapping/>
  </p:clrMapOvr>
  <p:transition/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et" altLang="ko-KR" sz="4000">
                <a:solidFill>
                  <a:srgbClr val="FF0000"/>
                </a:solidFill>
              </a:rPr>
              <a:t>Tänane viktoriin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51182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835696" y="80629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e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Mida ei kasutatud Gideoni ja tema 300 mehe jaoks vaenlase võitmiseks?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e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e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purgid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e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e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mõõgad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08817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e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e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taskulambid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16842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e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e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trompetid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3546870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et" altLang="en-US" sz="2800">
                <a:solidFill>
                  <a:srgbClr val="FF0000"/>
                </a:solidFill>
              </a:rPr>
              <a:t>② </a:t>
            </a:r>
            <a:r xmlns:a="http://schemas.openxmlformats.org/drawingml/2006/main">
              <a:rPr lang="et" altLang="ko-KR" sz="2800">
                <a:solidFill>
                  <a:srgbClr val="FF0000"/>
                </a:solidFill>
              </a:rPr>
              <a:t>mõõgad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685943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et" altLang="ko-KR" sz="4000">
                <a:solidFill>
                  <a:srgbClr val="FF0000"/>
                </a:solidFill>
              </a:rPr>
              <a:t>Tänane Sõna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65790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129215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e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Kui ISSAND nägi, et ta oli läinud vaatama, hüüdis Jumal teda</a:t>
            </a:r>
          </a:p>
          <a:p>
            <a:r xmlns:a="http://schemas.openxmlformats.org/drawingml/2006/main">
              <a:rPr lang="e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põõsa seest,</a:t>
            </a:r>
          </a:p>
          <a:p>
            <a:r xmlns:a="http://schemas.openxmlformats.org/drawingml/2006/main">
              <a:rPr lang="e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"Mooses! Mooses!" Ja Mooses ütles: "Siin ma olen."</a:t>
            </a:r>
          </a:p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572000" y="5277887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lang="e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Exodus</a:t>
            </a:r>
            <a:r xmlns:a="http://schemas.openxmlformats.org/drawingml/2006/main">
              <a:rPr lang="e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e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3:4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7418577"/>
      </p:ext>
    </p:extLst>
  </p:cSld>
  <p:clrMapOvr>
    <a:masterClrMapping/>
  </p:clrMapOvr>
  <p:transition/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et" altLang="ko-KR" sz="4000">
                <a:solidFill>
                  <a:srgbClr val="FF0000"/>
                </a:solidFill>
              </a:rPr>
              <a:t>Tänane</a:t>
            </a:r>
            <a:r xmlns:a="http://schemas.openxmlformats.org/drawingml/2006/main">
              <a:rPr lang="et" altLang="en-US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lang="et" altLang="ko-KR" sz="4000">
                <a:solidFill>
                  <a:srgbClr val="FF0000"/>
                </a:solidFill>
              </a:rPr>
              <a:t>Sõna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75823" y="2384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5225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et" altLang="ko-KR" sz="3600"/>
              <a:t>Kui ISSANDA ingel Gideonile ilmus, ütles ta: "ISSAND on sinuga, vägev sõdalane!"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e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Kohtunikud</a:t>
            </a:r>
            <a:r xmlns:a="http://schemas.openxmlformats.org/drawingml/2006/main">
              <a:rPr lang="e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e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6:12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6089226"/>
      </p:ext>
    </p:extLst>
  </p:cSld>
  <p:clrMapOvr>
    <a:masterClrMapping/>
  </p:clrMapOvr>
  <p:transition/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1" y="1412776"/>
            <a:ext cx="3514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et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Nr 26 Jumala Sõna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2105561"/>
            <a:ext cx="403244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et" altLang="ko-KR" sz="4000"/>
              <a:t>Simson, tugev sõdalane.</a:t>
            </a:r>
            <a:endParaRPr xmlns:a="http://schemas.openxmlformats.org/drawingml/2006/main" lang="ko-KR" altLang="en-US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959" y="1337427"/>
            <a:ext cx="4918423" cy="4728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78771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et" altLang="ko-KR" sz="4000">
                <a:solidFill>
                  <a:srgbClr val="FF0000"/>
                </a:solidFill>
              </a:rPr>
              <a:t>Tänane Sõna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200934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2384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e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Naine sünnitas poisi ja pani talle nimeks Simson. Ta kasvas ja ISSAND õnnistas teda,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lang="e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Kohtunikud</a:t>
            </a:r>
            <a:r xmlns:a="http://schemas.openxmlformats.org/drawingml/2006/main">
              <a:rPr lang="e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e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13:24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4078161"/>
      </p:ext>
    </p:extLst>
  </p:cSld>
  <p:clrMapOvr>
    <a:masterClrMapping/>
  </p:clrMapOvr>
  <p:transition/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et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Iisraeli juhtide seas oli juht nimega Simson. Ta oli sünnist saati Jumalast eraldatud mees.</a:t>
            </a:r>
            <a:endParaRPr xmlns:a="http://schemas.openxmlformats.org/drawingml/2006/main" lang="ko-KR" altLang="en-US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685" y="0"/>
            <a:ext cx="8172400" cy="5777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602892"/>
      </p:ext>
    </p:extLst>
  </p:cSld>
  <p:clrMapOvr>
    <a:masterClrMapping/>
  </p:clrMapOvr>
  <p:transition/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517232"/>
            <a:ext cx="89632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et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Simson oli väga tugev sõdalane. Simsoni tõttu ei saanud vilistid ja teised riigid, kes neid rõhusid, iisraellasi rõhuda</a:t>
            </a:r>
            <a:r xmlns:a="http://schemas.openxmlformats.org/drawingml/2006/main">
              <a:rPr lang="et" altLang="en-US" sz="24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et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enam.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332656"/>
            <a:ext cx="7668344" cy="504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453579"/>
      </p:ext>
    </p:extLst>
  </p:cSld>
  <p:clrMapOvr>
    <a:masterClrMapping/>
  </p:clrMapOvr>
  <p:transition/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910371"/>
            <a:ext cx="90546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et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Tema jõud tuli juustest. Tema juuksed olid aga lolliks aetud. Niisiis, ta kaotas oma jõu.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4000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600298"/>
      </p:ext>
    </p:extLst>
  </p:cSld>
  <p:clrMapOvr>
    <a:masterClrMapping/>
  </p:clrMapOvr>
  <p:transition/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et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Simson võeti kinni ja vaenlane naeris tema üle. Ta kahetses, et ta ülbuse tõttu lolliks jäi.</a:t>
            </a:r>
            <a:endParaRPr xmlns:a="http://schemas.openxmlformats.org/drawingml/2006/main" lang="ko-KR" altLang="en-US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64"/>
            <a:ext cx="9144000" cy="5732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856728"/>
      </p:ext>
    </p:extLst>
  </p:cSld>
  <p:clrMapOvr>
    <a:masterClrMapping/>
  </p:clrMapOvr>
  <p:transition/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et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Simson palvetas Jumala poole, et ta teda lõpuks uuesti tugevdaks. Jumal vastas tema palvele ja andis talle lõpuks jõu.</a:t>
            </a:r>
            <a:endParaRPr xmlns:a="http://schemas.openxmlformats.org/drawingml/2006/main" lang="ko-KR" altLang="en-US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411" y="188640"/>
            <a:ext cx="7812360" cy="5524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308658"/>
      </p:ext>
    </p:extLst>
  </p:cSld>
  <p:clrMapOvr>
    <a:masterClrMapping/>
  </p:clrMapOvr>
  <p:transition/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et" altLang="ko-KR" sz="4000">
                <a:solidFill>
                  <a:srgbClr val="FF0000"/>
                </a:solidFill>
              </a:rPr>
              <a:t>Tänane õppetund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96564" y="3292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1015" y="91778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e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Simson oli mees, kes sai Jumala erilise armu ja kutse.</a:t>
            </a:r>
            <a:r xmlns:a="http://schemas.openxmlformats.org/drawingml/2006/main">
              <a:rPr lang="et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e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Kuid oma ülbuse tõttu</a:t>
            </a:r>
          </a:p>
          <a:p>
            <a:pPr xmlns:a="http://schemas.openxmlformats.org/drawingml/2006/main" algn="ctr"/>
            <a:r xmlns:a="http://schemas.openxmlformats.org/drawingml/2006/main">
              <a:rPr lang="e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ta kaotas need kõik.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e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Oleme ka Jumala armastatud lapsed, kes on saanud Jumala armu ja missiooni.</a:t>
            </a:r>
            <a:r xmlns:a="http://schemas.openxmlformats.org/drawingml/2006/main">
              <a:rPr lang="et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e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Seetõttu peame alanduma Jumala Sõna ees.</a:t>
            </a:r>
          </a:p>
        </p:txBody>
      </p:sp>
    </p:spTree>
    <p:extLst>
      <p:ext uri="{BB962C8B-B14F-4D97-AF65-F5344CB8AC3E}">
        <p14:creationId xmlns:p14="http://schemas.microsoft.com/office/powerpoint/2010/main" val="4105314080"/>
      </p:ext>
    </p:extLst>
  </p:cSld>
  <p:clrMapOvr>
    <a:masterClrMapping/>
  </p:clrMapOvr>
  <p:transition/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473196" y="296686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et" altLang="ko-KR" sz="3200"/>
              <a:t>Jumal?</a:t>
            </a:r>
            <a:r xmlns:a="http://schemas.openxmlformats.org/drawingml/2006/main">
              <a:rPr lang="et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et" altLang="ko-KR" sz="3600">
                <a:solidFill>
                  <a:srgbClr val="C00000"/>
                </a:solidFill>
              </a:rPr>
              <a:t>jumal..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e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Jumal kuulab meie tõsiseid ja tõeseid palveid ning vastab neile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5703788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30336" y="1916832"/>
            <a:ext cx="5044008" cy="4069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79512" y="1400842"/>
            <a:ext cx="3129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et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Ei.</a:t>
            </a:r>
            <a:r xmlns:a="http://schemas.openxmlformats.org/drawingml/2006/main">
              <a:rPr lang="et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et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17</a:t>
            </a:r>
            <a:r xmlns:a="http://schemas.openxmlformats.org/drawingml/2006/main">
              <a:rPr lang="et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et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 xmlns:a="http://schemas.openxmlformats.org/drawingml/2006/main">
              <a:rPr lang="et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et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Sõna</a:t>
            </a:r>
            <a:r xmlns:a="http://schemas.openxmlformats.org/drawingml/2006/main">
              <a:rPr lang="et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et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kohta</a:t>
            </a:r>
            <a:r xmlns:a="http://schemas.openxmlformats.org/drawingml/2006/main">
              <a:rPr lang="et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et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Jumal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et" altLang="ko-KR" sz="4400"/>
              <a:t>Kümme katastroofi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32620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et" altLang="ko-KR" sz="4000">
                <a:solidFill>
                  <a:srgbClr val="FF0000"/>
                </a:solidFill>
              </a:rPr>
              <a:t>Tänane viktoriin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2646" y="8108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76868" y="3176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e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Kust tuli Simsoni jõud?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44226" y="2697896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e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e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juuksed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e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e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käsi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e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e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jalg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e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e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silm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44226" y="2697896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et" altLang="en-US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lang="et" altLang="ko-KR" sz="2800">
                <a:solidFill>
                  <a:srgbClr val="FF0000"/>
                </a:solidFill>
              </a:rPr>
              <a:t>juuksed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924214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et" altLang="ko-KR" sz="4000">
                <a:solidFill>
                  <a:srgbClr val="FF0000"/>
                </a:solidFill>
              </a:rPr>
              <a:t>Tänane Sõna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200934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2384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e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Naine sünnitas poisi ja pani talle nimeks Simson. Ta kasvas ja ISSAND õnnistas teda,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lang="e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Kohtunikud</a:t>
            </a:r>
            <a:r xmlns:a="http://schemas.openxmlformats.org/drawingml/2006/main">
              <a:rPr lang="e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e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13:24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7582159"/>
      </p:ext>
    </p:extLst>
  </p:cSld>
  <p:clrMapOvr>
    <a:masterClrMapping/>
  </p:clrMapOvr>
  <p:transition/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et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Nr 27 Jumala Sõna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-7186" y="1916832"/>
            <a:ext cx="393111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et" altLang="ko-KR" sz="3600"/>
              <a:t>Ruth, õilsa iseloomuga naine</a:t>
            </a:r>
            <a:endParaRPr xmlns:a="http://schemas.openxmlformats.org/drawingml/2006/main" lang="ko-KR" altLang="en-US" sz="36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3016" y="1962126"/>
            <a:ext cx="5364088" cy="3793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8910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et" altLang="ko-KR" sz="4000">
                <a:solidFill>
                  <a:srgbClr val="FF0000"/>
                </a:solidFill>
              </a:rPr>
              <a:t>Tänane Sõna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631435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2364505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et" altLang="ko-KR" sz="3600">
                <a:solidFill>
                  <a:schemeClr val="bg1">
                    <a:lumMod val="50000"/>
                  </a:schemeClr>
                </a:solidFill>
              </a:rPr>
              <a:t>Sinu rahvas on minu rahvas ja sinu Jumal on minu Jumal.</a:t>
            </a:r>
            <a:endParaRPr xmlns:a="http://schemas.openxmlformats.org/drawingml/2006/main" lang="ko-KR" altLang="en-US" sz="3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5171139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e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Ruth</a:t>
            </a:r>
            <a:r xmlns:a="http://schemas.openxmlformats.org/drawingml/2006/main">
              <a:rPr lang="e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e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1:16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0877838"/>
      </p:ext>
    </p:extLst>
  </p:cSld>
  <p:clrMapOvr>
    <a:masterClrMapping/>
  </p:clrMapOvr>
  <p:transition/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498117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e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Juudi naisel Noomil oli kaks poega, kes abiellusid paganatega. Tema kaks poega aga surid. Nii jäi ta kahe lesknaise juurde.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41"/>
            <a:ext cx="9144000" cy="5432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412306"/>
      </p:ext>
    </p:extLst>
  </p:cSld>
  <p:clrMapOvr>
    <a:masterClrMapping/>
  </p:clrMapOvr>
  <p:transition/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8" y="4509120"/>
            <a:ext cx="896322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e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Noomi otsustas pöörduda tagasi oma koju Juudas. Ta käskis oma kahel tütrel koju tagasi pöörduda. Tema teine minia aga ei läinud tagasi kodulinna, vaid järgnes ämmale, et asuda Juudasse elama.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41"/>
            <a:ext cx="9143999" cy="4352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191933"/>
      </p:ext>
    </p:extLst>
  </p:cSld>
  <p:clrMapOvr>
    <a:masterClrMapping/>
  </p:clrMapOvr>
  <p:transition/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478649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e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Ruth pidi Noomi juurde elama jääva vilja ära korjama, sest tal polnud meest, kes majapidamist korraldaks.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44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891339"/>
      </p:ext>
    </p:extLst>
  </p:cSld>
  <p:clrMapOvr>
    <a:masterClrMapping/>
  </p:clrMapOvr>
  <p:transition/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366" y="5473005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e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Ta juhtus Boasile kuuluvalt põllult järelejäänud vilja korjama. Boas arvas, et ta on üllas naine, ja ta abiellus Ruthiga.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27908" cy="530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464400"/>
      </p:ext>
    </p:extLst>
  </p:cSld>
  <p:clrMapOvr>
    <a:masterClrMapping/>
  </p:clrMapOvr>
  <p:transition/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366" y="5517232"/>
            <a:ext cx="90546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et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Boas võttis Ruti ja Noomi perekonnana ning elas õnnelikku elu. Edaspidi pärinesid kuningas Taavet ja Jeesus Boase ja Ruti suguvõsast.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27908" cy="5445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0938595"/>
      </p:ext>
    </p:extLst>
  </p:cSld>
  <p:clrMapOvr>
    <a:masterClrMapping/>
  </p:clrMapOvr>
  <p:transition/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et" altLang="ko-KR" sz="4000"/>
              <a:t>Tänane õppetund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85727" y="8062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06535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196752"/>
            <a:ext cx="82089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e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Ruth oli pagan. Ta oli hea ja siiras naine ning teenis oma ämma hästi.</a:t>
            </a:r>
          </a:p>
          <a:p>
            <a:pPr xmlns:a="http://schemas.openxmlformats.org/drawingml/2006/main" algn="ctr"/>
            <a:r xmlns:a="http://schemas.openxmlformats.org/drawingml/2006/main">
              <a:rPr lang="e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Niisiis, ta oli õnnistatud.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e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Peame aitama ka oma naabreid</a:t>
            </a:r>
          </a:p>
          <a:p>
            <a:pPr xmlns:a="http://schemas.openxmlformats.org/drawingml/2006/main" algn="ctr"/>
            <a:r xmlns:a="http://schemas.openxmlformats.org/drawingml/2006/main">
              <a:rPr lang="e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ja kummardage Jumalat</a:t>
            </a:r>
          </a:p>
          <a:p>
            <a:pPr xmlns:a="http://schemas.openxmlformats.org/drawingml/2006/main" algn="ctr"/>
            <a:r xmlns:a="http://schemas.openxmlformats.org/drawingml/2006/main">
              <a:rPr lang="e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hea ja siira südamega.</a:t>
            </a:r>
          </a:p>
        </p:txBody>
      </p:sp>
    </p:spTree>
    <p:extLst>
      <p:ext uri="{BB962C8B-B14F-4D97-AF65-F5344CB8AC3E}">
        <p14:creationId xmlns:p14="http://schemas.microsoft.com/office/powerpoint/2010/main" val="1923963811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et" altLang="ko-KR" sz="4000">
                <a:solidFill>
                  <a:srgbClr val="FF0000"/>
                </a:solidFill>
              </a:rPr>
              <a:t>Tänane Sõna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5469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0722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 xmlns:a="http://schemas.openxmlformats.org/drawingml/2006/main">
              <a:rPr lang="e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Ja egiptlased saavad teada, et mina olen Issand, kui ma sirutan oma käe Egiptuse vastu ja toon iisraellased sealt välja.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e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Exodus</a:t>
            </a:r>
            <a:r xmlns:a="http://schemas.openxmlformats.org/drawingml/2006/main">
              <a:rPr lang="e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e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7:5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38097"/>
      </p:ext>
    </p:extLst>
  </p:cSld>
  <p:clrMapOvr>
    <a:masterClrMapping/>
  </p:clrMapOvr>
  <p:transition/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473196" y="170411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et" altLang="ko-KR" sz="3200"/>
              <a:t>Jumal?</a:t>
            </a:r>
            <a:r xmlns:a="http://schemas.openxmlformats.org/drawingml/2006/main">
              <a:rPr lang="et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et" altLang="ko-KR" sz="3600">
                <a:solidFill>
                  <a:srgbClr val="C00000"/>
                </a:solidFill>
              </a:rPr>
              <a:t>jumal..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e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Jumal ei vaata välimust, vaid vaatab südant.</a:t>
            </a:r>
          </a:p>
        </p:txBody>
      </p:sp>
    </p:spTree>
    <p:extLst>
      <p:ext uri="{BB962C8B-B14F-4D97-AF65-F5344CB8AC3E}">
        <p14:creationId xmlns:p14="http://schemas.microsoft.com/office/powerpoint/2010/main" val="2891677193"/>
      </p:ext>
    </p:extLst>
  </p:cSld>
  <p:clrMapOvr>
    <a:masterClrMapping/>
  </p:clrMapOvr>
  <p:transition/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et" altLang="ko-KR" sz="4000">
                <a:solidFill>
                  <a:srgbClr val="FF0000"/>
                </a:solidFill>
              </a:rPr>
              <a:t>Tänane viktoriin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8135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e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Miks naasis Noomi Moabist koju Juudasse?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e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e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sest ta jäi haigeks..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e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e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kuna tema abikaasa suri.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e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e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kuna tema kaks poega surid.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e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e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sest ta tahtis oma perega kohtuda.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77605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et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et" altLang="ko-KR" sz="2800">
                <a:solidFill>
                  <a:srgbClr val="FF0000"/>
                </a:solidFill>
              </a:rPr>
              <a:t>kuna tema kaks poega surid.</a:t>
            </a:r>
          </a:p>
        </p:txBody>
      </p:sp>
    </p:spTree>
    <p:extLst>
      <p:ext uri="{BB962C8B-B14F-4D97-AF65-F5344CB8AC3E}">
        <p14:creationId xmlns:p14="http://schemas.microsoft.com/office/powerpoint/2010/main" val="300856549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et" altLang="ko-KR" sz="4000">
                <a:solidFill>
                  <a:srgbClr val="FF0000"/>
                </a:solidFill>
              </a:rPr>
              <a:t>Tänane Sõna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631435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2364505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et" altLang="ko-KR" sz="3600">
                <a:solidFill>
                  <a:schemeClr val="bg1">
                    <a:lumMod val="50000"/>
                  </a:schemeClr>
                </a:solidFill>
              </a:rPr>
              <a:t>Sinu rahvas on minu rahvas ja sinu Jumal on minu Jumal.</a:t>
            </a:r>
            <a:endParaRPr xmlns:a="http://schemas.openxmlformats.org/drawingml/2006/main" lang="ko-KR" altLang="en-US" sz="3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5171139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e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Ruth</a:t>
            </a:r>
            <a:r xmlns:a="http://schemas.openxmlformats.org/drawingml/2006/main">
              <a:rPr lang="e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e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1:16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6256252"/>
      </p:ext>
    </p:extLst>
  </p:cSld>
  <p:clrMapOvr>
    <a:masterClrMapping/>
  </p:clrMapOvr>
  <p:transition/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et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Nr 28 Jumala Sõna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2054458"/>
            <a:ext cx="393111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et" altLang="ko-KR" sz="4400"/>
              <a:t>Hanna palve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23928" y="2005816"/>
            <a:ext cx="5220072" cy="370312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4322389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et" altLang="ko-KR" sz="4000">
                <a:solidFill>
                  <a:srgbClr val="FF0000"/>
                </a:solidFill>
              </a:rPr>
              <a:t>Tänane Sõna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97722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6392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988840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e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Ja poiss Saamuel kasvas pidevalt ja kasvas Issanda ja inimeste poolehoius.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e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Saamuel</a:t>
            </a:r>
            <a:r xmlns:a="http://schemas.openxmlformats.org/drawingml/2006/main">
              <a:rPr lang="e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e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2:26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8706267"/>
      </p:ext>
    </p:extLst>
  </p:cSld>
  <p:clrMapOvr>
    <a:masterClrMapping/>
  </p:clrMapOvr>
  <p:transition/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301208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e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Hannal polnud poega. Niisiis, ta oli nii kurb, et palvetas Jumala poole. "Oh, isa jumal, kui sa kingid mulle poja, siis ma annan ta sinu eest kõigiks tema elupäevadeks."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388" y="-62481"/>
            <a:ext cx="8267224" cy="5291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480172"/>
      </p:ext>
    </p:extLst>
  </p:cSld>
  <p:clrMapOvr>
    <a:masterClrMapping/>
  </p:clrMapOvr>
  <p:transition/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e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Jumal mäletas tema palvet ja andis Hannale poja nimega Saamuel.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907" y="-1680"/>
            <a:ext cx="8084186" cy="5734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995648"/>
      </p:ext>
    </p:extLst>
  </p:cSld>
  <p:clrMapOvr>
    <a:masterClrMapping/>
  </p:clrMapOvr>
  <p:transition/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59269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e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Hanna andis oma poja templis Jumalat kummardama, kui ta enne palvetas.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27908" cy="5733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924915"/>
      </p:ext>
    </p:extLst>
  </p:cSld>
  <p:clrMapOvr>
    <a:masterClrMapping/>
  </p:clrMapOvr>
  <p:transition/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59269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e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Saamuel elas templis ja kummardas Jumalat. Ta sai palju armu inimestelt ja Jumalalt.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0767" y="8209"/>
            <a:ext cx="8146374" cy="577905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58283303"/>
      </p:ext>
    </p:extLst>
  </p:cSld>
  <p:clrMapOvr>
    <a:masterClrMapping/>
  </p:clrMapOvr>
  <p:transition/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920824"/>
            <a:ext cx="90546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et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Väike Samuel kasvas hästi nooreks poisiks. Hiljem sai temast prohvet, kes kuulas Jumala häält.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0350" y="8209"/>
            <a:ext cx="8182090" cy="579705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92661282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432" y="0"/>
            <a:ext cx="8211136" cy="5229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0389" y="5229200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e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Mooses rääkis Egiptuse kuningale vaaraole Jumala käsust. "Nii ütleb Issand: laske mu rahval minna, et nad mind kummardaksid."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3694872"/>
      </p:ext>
    </p:extLst>
  </p:cSld>
  <p:clrMapOvr>
    <a:masterClrMapping/>
  </p:clrMapOvr>
  <p:transition/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et" altLang="ko-KR" sz="4000">
                <a:solidFill>
                  <a:srgbClr val="FF0000"/>
                </a:solidFill>
              </a:rPr>
              <a:t>Tänane õppetund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38769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808582"/>
            <a:ext cx="820891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e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Jumal kuulas Hanna kogu palve, pidas teda meeles ja vastas sellele täielikult.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e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Jumal kuulab kõiki meie palveid.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e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Seetõttu peame palvetama</a:t>
            </a:r>
          </a:p>
          <a:p>
            <a:pPr xmlns:a="http://schemas.openxmlformats.org/drawingml/2006/main" algn="ctr"/>
            <a:r xmlns:a="http://schemas.openxmlformats.org/drawingml/2006/main">
              <a:rPr lang="e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tõsiselt ja ausalt.</a:t>
            </a:r>
          </a:p>
        </p:txBody>
      </p:sp>
    </p:spTree>
    <p:extLst>
      <p:ext uri="{BB962C8B-B14F-4D97-AF65-F5344CB8AC3E}">
        <p14:creationId xmlns:p14="http://schemas.microsoft.com/office/powerpoint/2010/main" val="2530000763"/>
      </p:ext>
    </p:extLst>
  </p:cSld>
  <p:clrMapOvr>
    <a:masterClrMapping/>
  </p:clrMapOvr>
  <p:transition/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37675" y="23753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et" altLang="ko-KR" sz="3200"/>
              <a:t>Jumal?</a:t>
            </a:r>
            <a:r xmlns:a="http://schemas.openxmlformats.org/drawingml/2006/main">
              <a:rPr lang="et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et" altLang="ko-KR" sz="3600">
                <a:solidFill>
                  <a:srgbClr val="C00000"/>
                </a:solidFill>
              </a:rPr>
              <a:t>jumal..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e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Jumal kuulas meie palvet ja vastas ustavalt.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7786065"/>
      </p:ext>
    </p:extLst>
  </p:cSld>
  <p:clrMapOvr>
    <a:masterClrMapping/>
  </p:clrMapOvr>
  <p:transition/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et" altLang="ko-KR" sz="4000">
                <a:solidFill>
                  <a:srgbClr val="FF0000"/>
                </a:solidFill>
              </a:rPr>
              <a:t>Tänane</a:t>
            </a:r>
            <a:r xmlns:a="http://schemas.openxmlformats.org/drawingml/2006/main">
              <a:rPr lang="et" altLang="en-US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lang="et" altLang="ko-KR" sz="4000">
                <a:solidFill>
                  <a:srgbClr val="FF0000"/>
                </a:solidFill>
              </a:rPr>
              <a:t>Viktoriin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e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Miks Hanna nii kurb oli?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e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e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kõhuvalu tõttu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e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e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raha puudumise tõttu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e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e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poja puudumise tõttu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e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e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sest ta oli kole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et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et" altLang="ko-KR" sz="2800">
                <a:solidFill>
                  <a:srgbClr val="FF0000"/>
                </a:solidFill>
              </a:rPr>
              <a:t>poja puudumise tõttu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844003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et" altLang="ko-KR" sz="4000">
                <a:solidFill>
                  <a:srgbClr val="FF0000"/>
                </a:solidFill>
              </a:rPr>
              <a:t>Tänane Sõna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97722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6392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988840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e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Ja poiss Saamuel kasvas pidevalt ja kasvas Issanda ja inimeste poolehoius.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e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Saamuel</a:t>
            </a:r>
            <a:r xmlns:a="http://schemas.openxmlformats.org/drawingml/2006/main">
              <a:rPr lang="e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e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2:26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5876549"/>
      </p:ext>
    </p:extLst>
  </p:cSld>
  <p:clrMapOvr>
    <a:masterClrMapping/>
  </p:clrMapOvr>
  <p:transition/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30336" y="2009816"/>
            <a:ext cx="5044008" cy="3939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79512" y="1412776"/>
            <a:ext cx="3312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et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Ei.</a:t>
            </a:r>
            <a:r xmlns:a="http://schemas.openxmlformats.org/drawingml/2006/main">
              <a:rPr lang="et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et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29 Jumala Sõna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6603" y="1805028"/>
            <a:ext cx="393111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et" altLang="ko-KR" sz="4400"/>
              <a:t>Kuningas Saul, Iisraeli esimene kuningas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38049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et" altLang="ko-KR" sz="4000">
                <a:solidFill>
                  <a:srgbClr val="FF0000"/>
                </a:solidFill>
              </a:rPr>
              <a:t>Tänane Sõna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8135" y="4958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e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ISSAND vastas: "Kuulake neid ja andke neile kuningas!" Siis ütles Saamuel Iisraeli meestele: "Minge kõik tagasi oma linna!"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e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Saamuel</a:t>
            </a:r>
            <a:r xmlns:a="http://schemas.openxmlformats.org/drawingml/2006/main">
              <a:rPr lang="e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e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8:22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9858032"/>
      </p:ext>
    </p:extLst>
  </p:cSld>
  <p:clrMapOvr>
    <a:masterClrMapping/>
  </p:clrMapOvr>
  <p:transition/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-185"/>
            <a:ext cx="8183323" cy="578561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e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"Me vajame kuningat!" Iisraellased palusid, et nad annaksid Saamuelile kuninga.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8221010"/>
      </p:ext>
    </p:extLst>
  </p:cSld>
  <p:clrMapOvr>
    <a:masterClrMapping/>
  </p:clrMapOvr>
  <p:transition/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814" y="0"/>
            <a:ext cx="8250374" cy="58326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e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"Ma annan neile kuninga, nagu nad palusid." Jumal vastas Saamuelile.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0779914"/>
      </p:ext>
    </p:extLst>
  </p:cSld>
  <p:clrMapOvr>
    <a:masterClrMapping/>
  </p:clrMapOvr>
  <p:transition/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1" y="0"/>
            <a:ext cx="9144451" cy="580526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3716" y="5897950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e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Jumal saatis Sauli Saamueli juurde. Jumal lasi Saamuelil valada õli pähe, et saada Iisraeli kuningas.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0023618"/>
      </p:ext>
    </p:extLst>
  </p:cSld>
  <p:clrMapOvr>
    <a:masterClrMapping/>
  </p:clrMapOvr>
  <p:transition/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e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"See on meie juht, Saul." Saamuel andis iisraellastele teada, et Jumal määras Sauli Iisraeli juhiks.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80530" y="-171400"/>
            <a:ext cx="9505055" cy="6048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359293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813" y="-27383"/>
            <a:ext cx="8250374" cy="58326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e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"Pole võimalik! Kes on Jumal? Ma olen jumal“ keeldus vaarao sellest väga tugevalt.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0085485"/>
      </p:ext>
    </p:extLst>
  </p:cSld>
  <p:clrMapOvr>
    <a:masterClrMapping/>
  </p:clrMapOvr>
  <p:transition/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4000" cy="56612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661248"/>
            <a:ext cx="89632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et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Alguses juhtis Saul iisraellasi hästi, täites ustavalt Jumala tahet. Temast sai aga halb kuningas, kes oma ülbuse ja uhke tõttu reetis Jumala tahte.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7631123"/>
      </p:ext>
    </p:extLst>
  </p:cSld>
  <p:clrMapOvr>
    <a:masterClrMapping/>
  </p:clrMapOvr>
  <p:transition/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45204" y="196529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et" altLang="ko-KR" sz="4000">
                <a:solidFill>
                  <a:srgbClr val="FF0000"/>
                </a:solidFill>
              </a:rPr>
              <a:t>Tänane õppetund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62911" y="68074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76368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484784"/>
            <a:ext cx="82089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e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Alguses oli Saul alandlik.</a:t>
            </a:r>
          </a:p>
          <a:p>
            <a:pPr xmlns:a="http://schemas.openxmlformats.org/drawingml/2006/main" algn="ctr"/>
            <a:r xmlns:a="http://schemas.openxmlformats.org/drawingml/2006/main">
              <a:rPr lang="e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Kuid pärast kuningaks saamist</a:t>
            </a:r>
          </a:p>
          <a:p>
            <a:pPr xmlns:a="http://schemas.openxmlformats.org/drawingml/2006/main" algn="ctr"/>
            <a:r xmlns:a="http://schemas.openxmlformats.org/drawingml/2006/main">
              <a:rPr lang="e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ta ei allunud enam Jumala tahtele.</a:t>
            </a:r>
          </a:p>
          <a:p>
            <a:pPr xmlns:a="http://schemas.openxmlformats.org/drawingml/2006/main" algn="ctr"/>
            <a:r xmlns:a="http://schemas.openxmlformats.org/drawingml/2006/main">
              <a:rPr lang="e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Ta muutus ülbeks ja ahneks.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e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Peate olema pidevalt alandlik, kui teie Isa Jumal teid üles tõstab.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6395422"/>
      </p:ext>
    </p:extLst>
  </p:cSld>
  <p:clrMapOvr>
    <a:masterClrMapping/>
  </p:clrMapOvr>
  <p:transition/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473196" y="198428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et" altLang="ko-KR" sz="3200"/>
              <a:t>Jumal?</a:t>
            </a:r>
            <a:r xmlns:a="http://schemas.openxmlformats.org/drawingml/2006/main">
              <a:rPr lang="et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et" altLang="ko-KR" sz="3600">
                <a:solidFill>
                  <a:srgbClr val="C00000"/>
                </a:solidFill>
              </a:rPr>
              <a:t>jumal..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95536" y="2683077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e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Jumal armastab alandlikke,</a:t>
            </a:r>
          </a:p>
          <a:p>
            <a:r xmlns:a="http://schemas.openxmlformats.org/drawingml/2006/main">
              <a:rPr lang="e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kuid lükkab uhked tagasi.</a:t>
            </a:r>
          </a:p>
        </p:txBody>
      </p:sp>
    </p:spTree>
    <p:extLst>
      <p:ext uri="{BB962C8B-B14F-4D97-AF65-F5344CB8AC3E}">
        <p14:creationId xmlns:p14="http://schemas.microsoft.com/office/powerpoint/2010/main" val="2097935791"/>
      </p:ext>
    </p:extLst>
  </p:cSld>
  <p:clrMapOvr>
    <a:masterClrMapping/>
  </p:clrMapOvr>
  <p:transition/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et" altLang="ko-KR" sz="4000">
                <a:solidFill>
                  <a:srgbClr val="FF0000"/>
                </a:solidFill>
              </a:rPr>
              <a:t>Tänane viktoriin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53167" y="6762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86036" y="6414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e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Mida iisraellased Saamuelilt küsisid?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e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e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toit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59532" y="3501366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e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e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kuningas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e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e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Jumala Sõna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7982" y="5148780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e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e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maja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66935" y="3502681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et" altLang="en-US" sz="2800">
                <a:solidFill>
                  <a:srgbClr val="FF0000"/>
                </a:solidFill>
              </a:rPr>
              <a:t>② </a:t>
            </a:r>
            <a:r xmlns:a="http://schemas.openxmlformats.org/drawingml/2006/main">
              <a:rPr lang="et" altLang="ko-KR" sz="2800">
                <a:solidFill>
                  <a:srgbClr val="FF0000"/>
                </a:solidFill>
              </a:rPr>
              <a:t>kuningas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135342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et" altLang="ko-KR" sz="4000">
                <a:solidFill>
                  <a:srgbClr val="FF0000"/>
                </a:solidFill>
              </a:rPr>
              <a:t>Tänane Sõna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8135" y="4958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e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ISSAND vastas: "Kuulake neid ja andke neile kuningas!" Siis ütles Saamuel Iisraeli meestele: "Minge kõik tagasi oma linna!"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e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Saamuel</a:t>
            </a:r>
            <a:r xmlns:a="http://schemas.openxmlformats.org/drawingml/2006/main">
              <a:rPr lang="e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e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8:22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45445"/>
      </p:ext>
    </p:extLst>
  </p:cSld>
  <p:clrMapOvr>
    <a:masterClrMapping/>
  </p:clrMapOvr>
  <p:transition/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et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Ei.</a:t>
            </a:r>
            <a:r xmlns:a="http://schemas.openxmlformats.org/drawingml/2006/main">
              <a:rPr lang="et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et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30 Jumala Sõna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et" altLang="ko-KR" sz="4000"/>
              <a:t>Noor poiss, Taavet, kes tappis Koljati</a:t>
            </a:r>
            <a:r xmlns:a="http://schemas.openxmlformats.org/drawingml/2006/main">
              <a:rPr lang="et" altLang="en-US" sz="4000"/>
              <a:t> </a:t>
            </a:r>
            <a:endParaRPr xmlns:a="http://schemas.openxmlformats.org/drawingml/2006/main" lang="en-US" altLang="ko-KR" sz="4000"/>
          </a:p>
          <a:p>
            <a:pPr algn="ctr"/>
            <a:endParaRPr lang="ko-KR" altLang="en-US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110" y="1201791"/>
            <a:ext cx="5075890" cy="4967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32214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7" y="187389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et" altLang="ko-KR" sz="4000">
                <a:solidFill>
                  <a:srgbClr val="FF0000"/>
                </a:solidFill>
              </a:rPr>
              <a:t>Tänane Sõna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3399" y="3805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38050" y="70578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e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Taavet ütles vilistile: "Sina tuled minu vastu mõõga, oda ja odaga, aga mina tulen sinu vastu Kõigeväelise Issanda, Iisraeli vägede Jumala nimel, keda sa oled trotsinud.</a:t>
            </a:r>
          </a:p>
          <a:p>
            <a:endParaRPr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97810" y="5291922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e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Saamuel</a:t>
            </a:r>
            <a:r xmlns:a="http://schemas.openxmlformats.org/drawingml/2006/main">
              <a:rPr lang="e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e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17:45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5172561"/>
      </p:ext>
    </p:extLst>
  </p:cSld>
  <p:clrMapOvr>
    <a:masterClrMapping/>
  </p:clrMapOvr>
  <p:transition/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et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Vilistite laagris oli hiiglaslik sõdur nimega Koljat. Ta solvas Jumala nime tüli alustades.</a:t>
            </a:r>
            <a:endParaRPr xmlns:a="http://schemas.openxmlformats.org/drawingml/2006/main" lang="ko-KR" altLang="en-US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796" y="-1531"/>
            <a:ext cx="8299301" cy="5878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983819"/>
      </p:ext>
    </p:extLst>
  </p:cSld>
  <p:clrMapOvr>
    <a:masterClrMapping/>
  </p:clrMapOvr>
  <p:transition/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657671"/>
            <a:ext cx="89632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et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Keegi ei julgenud tema vastu võidelda, kuna teda hirmutas.</a:t>
            </a:r>
          </a:p>
          <a:p>
            <a:r xmlns:a="http://schemas.openxmlformats.org/drawingml/2006/main">
              <a:rPr lang="et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Sel ajal, noor poiss, ütles Taavet kuningas Saulile: "Ma lähen ja võitlen temaga."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0"/>
            <a:ext cx="8316416" cy="5517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256506"/>
      </p:ext>
    </p:extLst>
  </p:cSld>
  <p:clrMapOvr>
    <a:masterClrMapping/>
  </p:clrMapOvr>
  <p:transition/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e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"Ma võin ta võita, kui Jumal on minuga."</a:t>
            </a:r>
          </a:p>
          <a:p>
            <a:r xmlns:a="http://schemas.openxmlformats.org/drawingml/2006/main">
              <a:rPr lang="e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Taavet lähenes Koljatile viie sileda kiviga.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957" y="116632"/>
            <a:ext cx="7939268" cy="576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732043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211639" cy="580526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e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Mooses palvetas Jumala poole. "Issand, palun andke mulle teada, mida te nüüdsest peale hakkate."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6147376"/>
      </p:ext>
    </p:extLst>
  </p:cSld>
  <p:clrMapOvr>
    <a:masterClrMapping/>
  </p:clrMapOvr>
  <p:transition/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683" y="5805264"/>
            <a:ext cx="905463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et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Taavet ütles Koljatile, kes tuli tema vastu mõõga ja odaga. "Ma võitlen teie vastu Jehoova Jumala nimel!"</a:t>
            </a:r>
            <a:endParaRPr xmlns:a="http://schemas.openxmlformats.org/drawingml/2006/main" lang="ko-KR" altLang="en-US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90962"/>
            <a:ext cx="7956376" cy="5428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255554"/>
      </p:ext>
    </p:extLst>
  </p:cSld>
  <p:clrMapOvr>
    <a:masterClrMapping/>
  </p:clrMapOvr>
  <p:transition/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et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Taavet viskas kivi ja lõi Koljatile vastu lauba.</a:t>
            </a:r>
          </a:p>
          <a:p>
            <a:r xmlns:a="http://schemas.openxmlformats.org/drawingml/2006/main">
              <a:rPr lang="et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Taavet sai selle lahingu Jumala abiga võidu.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4" y="0"/>
            <a:ext cx="9144000" cy="580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559526"/>
      </p:ext>
    </p:extLst>
  </p:cSld>
  <p:clrMapOvr>
    <a:masterClrMapping/>
  </p:clrMapOvr>
  <p:transition/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et" altLang="ko-KR" sz="4000">
                <a:solidFill>
                  <a:srgbClr val="FF0000"/>
                </a:solidFill>
              </a:rPr>
              <a:t>Tänane õppetund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0313" y="10902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92245" y="97120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e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Iisraeli sõdurid kartsid</a:t>
            </a:r>
            <a:r xmlns:a="http://schemas.openxmlformats.org/drawingml/2006/main">
              <a:rPr lang="et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e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hiiglaslikust Koljatist. Nad kartsid teda.</a:t>
            </a:r>
          </a:p>
          <a:p>
            <a:pPr xmlns:a="http://schemas.openxmlformats.org/drawingml/2006/main" algn="ctr"/>
            <a:r xmlns:a="http://schemas.openxmlformats.org/drawingml/2006/main">
              <a:rPr lang="e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Taavet, kes uskus Jumala kaitsesse, võitles aga vapralt tema vastu ja alistas ta.</a:t>
            </a:r>
          </a:p>
          <a:p>
            <a:pPr xmlns:a="http://schemas.openxmlformats.org/drawingml/2006/main" algn="ctr"/>
            <a:r xmlns:a="http://schemas.openxmlformats.org/drawingml/2006/main">
              <a:rPr lang="e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Peaksime uskuma, et Jumal kaitseb meid alati. Meil võib olla julgust, kui usume, et Jumal kaitseb meid igas olukorras.</a:t>
            </a:r>
          </a:p>
          <a:p>
            <a:pPr xmlns:a="http://schemas.openxmlformats.org/drawingml/2006/main" algn="ctr"/>
            <a:r xmlns:a="http://schemas.openxmlformats.org/drawingml/2006/main">
              <a:rPr lang="e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Jumalasse uskumisest tulenev julgus võib ületada igasuguse hirmu.</a:t>
            </a:r>
          </a:p>
        </p:txBody>
      </p:sp>
    </p:spTree>
    <p:extLst>
      <p:ext uri="{BB962C8B-B14F-4D97-AF65-F5344CB8AC3E}">
        <p14:creationId xmlns:p14="http://schemas.microsoft.com/office/powerpoint/2010/main" val="1323667482"/>
      </p:ext>
    </p:extLst>
  </p:cSld>
  <p:clrMapOvr>
    <a:masterClrMapping/>
  </p:clrMapOvr>
  <p:transition/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31418" y="17389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et" altLang="ko-KR" sz="3200"/>
              <a:t>Jumal?</a:t>
            </a:r>
            <a:r xmlns:a="http://schemas.openxmlformats.org/drawingml/2006/main">
              <a:rPr lang="et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14224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8684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et" altLang="ko-KR" sz="3600">
                <a:solidFill>
                  <a:srgbClr val="C00000"/>
                </a:solidFill>
              </a:rPr>
              <a:t>jumal..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e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Jumal annab võidu neile, kes Tema eest võitlevad.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0413288"/>
      </p:ext>
    </p:extLst>
  </p:cSld>
  <p:clrMapOvr>
    <a:masterClrMapping/>
  </p:clrMapOvr>
  <p:transition/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09200" y="218022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et" altLang="ko-KR" sz="4000"/>
              <a:t>Tänane viktoriin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3331" y="6271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89806" y="108964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e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Mida viskas Taavet Koljatile?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e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e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mõõk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e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e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oda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e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e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kivi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e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e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kilp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et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et" altLang="ko-KR" sz="2800">
                <a:solidFill>
                  <a:srgbClr val="FF0000"/>
                </a:solidFill>
              </a:rPr>
              <a:t>kivi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250333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7" y="187389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et" altLang="ko-KR" sz="4000">
                <a:solidFill>
                  <a:srgbClr val="FF0000"/>
                </a:solidFill>
              </a:rPr>
              <a:t>Tänane Sõna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3399" y="3805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38050" y="70578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e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Taavet ütles vilistile: "Sina tuled minu vastu mõõga, oda ja odaga, aga mina tulen sinu vastu Kõigeväelise Issanda, Iisraeli vägede Jumala nimel, keda sa oled trotsinud.</a:t>
            </a:r>
          </a:p>
          <a:p>
            <a:endParaRPr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97810" y="5291922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e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Saamuel</a:t>
            </a:r>
            <a:r xmlns:a="http://schemas.openxmlformats.org/drawingml/2006/main">
              <a:rPr lang="e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e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17:45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7102740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246" y="-14569"/>
            <a:ext cx="8232247" cy="517176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9366" y="5373216"/>
            <a:ext cx="9054634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et" altLang="ko-KR" sz="2700">
                <a:solidFill>
                  <a:schemeClr val="tx1">
                    <a:lumMod val="65000"/>
                    <a:lumOff val="35000"/>
                  </a:schemeClr>
                </a:solidFill>
              </a:rPr>
              <a:t>Jumal lasi kogu Egiptusemaal maha kümme õnnetust. Egiptlased ja vaarao on saanud teada, kes on tõeline Jumal.</a:t>
            </a:r>
            <a:endParaRPr xmlns:a="http://schemas.openxmlformats.org/drawingml/2006/main" lang="ko-KR" altLang="en-US" sz="27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4512773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813" y="-27383"/>
            <a:ext cx="8250373" cy="583264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e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"Mooses, mine kohe Egiptusest välja koos kõigi oma iisraellastega." Vaaraol ei jäänud muud üle, kui lasta neil minna.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7293911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et" altLang="ko-KR" sz="4000">
                <a:solidFill>
                  <a:srgbClr val="FF0000"/>
                </a:solidFill>
              </a:rPr>
              <a:t>Tänane õppetund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51126" y="5449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41136" y="87878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484784"/>
            <a:ext cx="820891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e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Vaarao arvas, et ta on Jumala eiramises tugevaim.</a:t>
            </a:r>
            <a:r xmlns:a="http://schemas.openxmlformats.org/drawingml/2006/main">
              <a:rPr lang="et" altLang="en-U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e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Seega pidi ta sattuma suurte katastroofide alla.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e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Peame tunnistama, et Jumal on Kõikvõimas, mitte meie.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5308479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et" altLang="ko-KR" sz="4000">
                <a:solidFill>
                  <a:srgbClr val="FF0000"/>
                </a:solidFill>
              </a:rPr>
              <a:t>Tänane Sõna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65790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129215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e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Kui ISSAND nägi, et ta oli läinud vaatama, hüüdis Jumal teda</a:t>
            </a:r>
          </a:p>
          <a:p>
            <a:r xmlns:a="http://schemas.openxmlformats.org/drawingml/2006/main">
              <a:rPr lang="e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põõsa seest,</a:t>
            </a:r>
          </a:p>
          <a:p>
            <a:r xmlns:a="http://schemas.openxmlformats.org/drawingml/2006/main">
              <a:rPr lang="e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"Mooses! Mooses!" Ja Mooses ütles: "Siin ma olen."</a:t>
            </a:r>
          </a:p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572000" y="5277887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lang="e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Exodus</a:t>
            </a:r>
            <a:r xmlns:a="http://schemas.openxmlformats.org/drawingml/2006/main">
              <a:rPr lang="e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e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3:4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38097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et" altLang="ko-KR" sz="3200"/>
              <a:t>Jumal?</a:t>
            </a:r>
            <a:r xmlns:a="http://schemas.openxmlformats.org/drawingml/2006/main">
              <a:rPr lang="et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et" altLang="ko-KR" sz="3600">
                <a:solidFill>
                  <a:srgbClr val="C00000"/>
                </a:solidFill>
              </a:rPr>
              <a:t>jumal..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e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Jumal on teistsugune kui ebajumalad või muud valejumalad.</a:t>
            </a:r>
          </a:p>
          <a:p>
            <a:r xmlns:a="http://schemas.openxmlformats.org/drawingml/2006/main">
              <a:rPr lang="e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Jumal on elus ja töötab oma võimsa väega.</a:t>
            </a:r>
          </a:p>
        </p:txBody>
      </p:sp>
    </p:spTree>
    <p:extLst>
      <p:ext uri="{BB962C8B-B14F-4D97-AF65-F5344CB8AC3E}">
        <p14:creationId xmlns:p14="http://schemas.microsoft.com/office/powerpoint/2010/main" val="3237399110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et" altLang="ko-KR" sz="4000">
                <a:solidFill>
                  <a:srgbClr val="FF0000"/>
                </a:solidFill>
              </a:rPr>
              <a:t>Tänane viktoriin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984551" y="8062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105592" y="61465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e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Mitu katastroofi jättis Jumal Egiptuse peale?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e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e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viis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e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e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seitse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e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e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kaksteist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e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e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kümme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et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et" altLang="ko-KR" sz="2800">
                <a:solidFill>
                  <a:srgbClr val="FF0000"/>
                </a:solidFill>
              </a:rPr>
              <a:t>kümme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7449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et" altLang="ko-KR" sz="4000">
                <a:solidFill>
                  <a:srgbClr val="FF0000"/>
                </a:solidFill>
              </a:rPr>
              <a:t>Tänane Sõna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5469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0722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 xmlns:a="http://schemas.openxmlformats.org/drawingml/2006/main">
              <a:rPr lang="e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Ja egiptlased saavad teada, et mina olen Issand, kui ma sirutan oma käe Egiptuse vastu ja toon iisraellased sealt välja.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e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Exodus</a:t>
            </a:r>
            <a:r xmlns:a="http://schemas.openxmlformats.org/drawingml/2006/main">
              <a:rPr lang="e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e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7:5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2698156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30336" y="2009816"/>
            <a:ext cx="5044008" cy="3939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et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EI. 18</a:t>
            </a:r>
            <a:r xmlns:a="http://schemas.openxmlformats.org/drawingml/2006/main">
              <a:rPr lang="et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et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Jumala Sõna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1202" y="3679303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6603" y="1805028"/>
            <a:ext cx="3931114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et" altLang="ko-KR" sz="4400"/>
              <a:t>Pilvesammas</a:t>
            </a:r>
          </a:p>
          <a:p>
            <a:pPr xmlns:a="http://schemas.openxmlformats.org/drawingml/2006/main" algn="ctr"/>
            <a:r xmlns:a="http://schemas.openxmlformats.org/drawingml/2006/main">
              <a:rPr lang="et" altLang="ko-KR" sz="4400"/>
              <a:t>ja Tulesammas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32620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et" altLang="ko-KR" sz="4000">
                <a:solidFill>
                  <a:srgbClr val="FF0000"/>
                </a:solidFill>
              </a:rPr>
              <a:t>Tänane Sõna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97721" y="90494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44042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e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Päeval käis ISSAND nende ees pilvesambas, et juhatada neid teel, ja öösel tulesambas, et valgustada neid, et nad saaksid rännata päeval või öösel.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e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2. Moosese 13:21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38097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"/>
            <a:ext cx="8183323" cy="537321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4404" y="5157192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e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Iisraeli rahvas elas Egiptuses 430 aastat. Nad lahkusid Egiptusest, et minna tagasi tõotatud maale – Kaananile – 430 aasta lõpus.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3694872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772" y="65243"/>
            <a:ext cx="8232456" cy="544522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6102" y="5661248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e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"Kuidas saame õige tee?", "Mis siis, kui kohtame teel halbu inimesi?" Nad muretsesid palju.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0085485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58" y="10009"/>
            <a:ext cx="9113750" cy="578524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3716" y="5897950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e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Sel ajal näitas Jumal neile tõendeid, et ta juhatas neid. See oli pilvesammas.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6147376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e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Öösel sai sellest tulesammas. Nii juhtis Jumal neid ööd ja päevad.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14030"/>
            <a:ext cx="9127908" cy="5828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512773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-16973"/>
            <a:ext cx="8183323" cy="546219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0389" y="5301208"/>
            <a:ext cx="89632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et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"Me ei karda, sest Jumal on meiega!" Iisraeli rahvas tänas Jumalat selle eest, et ta juhatas neid pilvesamba ja tulesambaga.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7124745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229200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e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Ühel päeval, kui Mooses nägi egiptlast iisraellast peksmas, sai ta vihaseks, asus oma rahva poolele ja tappis egiptlase.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769" y="-1"/>
            <a:ext cx="7982461" cy="5301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694872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et" altLang="ko-KR" sz="4000">
                <a:solidFill>
                  <a:srgbClr val="FF0000"/>
                </a:solidFill>
              </a:rPr>
              <a:t>Tänane</a:t>
            </a:r>
            <a:r xmlns:a="http://schemas.openxmlformats.org/drawingml/2006/main">
              <a:rPr lang="et" altLang="en-US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lang="et" altLang="ko-KR" sz="4000">
                <a:solidFill>
                  <a:srgbClr val="FF0000"/>
                </a:solidFill>
              </a:rPr>
              <a:t>õppetund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91643" y="11260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89806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484784"/>
            <a:ext cx="82089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e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Kui paljud iisraellased ületasid ohtliku kõrbe, näitas Jumal neile tõendeid selle kohta, et Ta juhtis ja kaitses neid pilvesamba ja tulesambaga.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e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Nüüd on Jumal minuga ja kaitseb mind. Tänagem Jumalat.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5308479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et" altLang="ko-KR" sz="3200"/>
              <a:t>Jumal?</a:t>
            </a:r>
            <a:r xmlns:a="http://schemas.openxmlformats.org/drawingml/2006/main">
              <a:rPr lang="et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et" altLang="ko-KR" sz="3600">
                <a:solidFill>
                  <a:srgbClr val="C00000"/>
                </a:solidFill>
              </a:rPr>
              <a:t>jumal..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95536" y="2683077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e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Jumal on alati meiega.</a:t>
            </a:r>
          </a:p>
          <a:p>
            <a:r xmlns:a="http://schemas.openxmlformats.org/drawingml/2006/main">
              <a:rPr lang="e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Ja ta kaitseb meid ööd ja päevad.</a:t>
            </a:r>
          </a:p>
        </p:txBody>
      </p:sp>
    </p:spTree>
    <p:extLst>
      <p:ext uri="{BB962C8B-B14F-4D97-AF65-F5344CB8AC3E}">
        <p14:creationId xmlns:p14="http://schemas.microsoft.com/office/powerpoint/2010/main" val="3237399110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et" altLang="ko-KR" sz="4000">
                <a:solidFill>
                  <a:srgbClr val="FF0000"/>
                </a:solidFill>
              </a:rPr>
              <a:t>Tänane viktoriin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205426" y="8200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25112" y="128829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e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Millega Jumal neid juhatas, kui iisraellased Egiptusest lahkusid?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e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e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pilvesammas ja tulesammas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e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e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lind ja kala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e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e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päike ja kuu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7982" y="5148780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e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e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koer ja kass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90801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et" altLang="en-US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lang="et" altLang="ko-KR" sz="2800">
                <a:solidFill>
                  <a:srgbClr val="FF0000"/>
                </a:solidFill>
              </a:rPr>
              <a:t>pilvesammas ja tulesammas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7449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et" altLang="ko-KR" sz="4000">
                <a:solidFill>
                  <a:srgbClr val="FF0000"/>
                </a:solidFill>
              </a:rPr>
              <a:t>Tänane Sõna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97721" y="90494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44042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e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Päeval käis ISSAND nende ees pilvesambas, et juhatada neid teel, ja öösel tulesambas, et valgustada neid, et nad saaksid rännata päeval või öösel.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e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2. Moosese 13:21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4921360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leo\Desktop\bk\구약\080 copy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10626" y="1340769"/>
            <a:ext cx="5044008" cy="4968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et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Nr 19 Jumala Sõna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6202" y="3788212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64487" y="5529431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et" altLang="ko-KR" sz="4400"/>
              <a:t>Iisraellased läbivad lõhestatud mere kuival maal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32620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et" altLang="ko-KR" sz="4000">
                <a:solidFill>
                  <a:srgbClr val="FF0000"/>
                </a:solidFill>
              </a:rPr>
              <a:t>Tänane Sõna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11260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98129" y="59740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e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Siis sirutas Mooses oma käe mere kohale ja Jehoova ajas kogu selle öö tugeva idatuulega merd tagasi ja muutis selle kuivaks maaks. Veed jagunesid,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e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Exodus</a:t>
            </a:r>
            <a:r xmlns:a="http://schemas.openxmlformats.org/drawingml/2006/main">
              <a:rPr lang="e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e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14:</a:t>
            </a:r>
            <a:r xmlns:a="http://schemas.openxmlformats.org/drawingml/2006/main">
              <a:rPr lang="e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e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21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38097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80526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e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Mooses ja iisraellased kohtusid teel Kaanani poole Punase merega.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3694872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7383"/>
            <a:ext cx="9144000" cy="58326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877272"/>
            <a:ext cx="89632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e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Egiptlane surus iisraellasi taga, et neid uuesti tabada.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0085485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2" y="0"/>
            <a:ext cx="9111816" cy="551723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3274" y="5502370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e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Siis juhtus imeline asi! Jumal lasi Punasel merel lõheneda ja iisraellastel kõndida mööda kuiva maad.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6147376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30" y="-14569"/>
            <a:ext cx="9144000" cy="531577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4518" y="5459840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e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Egiptuse sõdurid püüdsid neid, kuid meri läks jälle tagasi, kõik Egiptuse sõdurid ujutati merre. Ükski neist ei jäänud ellu.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4512773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9105"/>
            <a:ext cx="9252520" cy="540232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0389" y="5477544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e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Kui vaarao sellest kuulis, kartis Mooses teda ja põgenes Egiptuse paleest ning läks elama Midjani kõrbesse.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0085485"/>
      </p:ext>
    </p:extLst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7383"/>
            <a:ext cx="9144000" cy="583264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e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Täname Jumalat, et ta meid päästis! Kõik iisraellased laulsid suure mõnuga rõõmsaid laule.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7293911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et" altLang="ko-KR" sz="4000">
                <a:solidFill>
                  <a:srgbClr val="FF0000"/>
                </a:solidFill>
              </a:rPr>
              <a:t>Tänane õppetund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218196" y="6856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484784"/>
            <a:ext cx="82089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e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Jumal päästis iisraellased nende meeleheitlikust olukorrast.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e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Ka mina olin olukorras, kus pidin patu tõttu surema, aga Jumal saatis Jeesuse mind päästma!</a:t>
            </a:r>
          </a:p>
          <a:p>
            <a:pPr xmlns:a="http://schemas.openxmlformats.org/drawingml/2006/main" algn="ctr"/>
            <a:r xmlns:a="http://schemas.openxmlformats.org/drawingml/2006/main">
              <a:rPr lang="e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Jumal päästis mind igavesest surmast!</a:t>
            </a:r>
          </a:p>
          <a:p>
            <a:pPr xmlns:a="http://schemas.openxmlformats.org/drawingml/2006/main" algn="ctr"/>
            <a:r xmlns:a="http://schemas.openxmlformats.org/drawingml/2006/main">
              <a:rPr lang="e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Oh, isa jumal, tänan sind nii palju!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5308479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et" altLang="ko-KR" sz="3200"/>
              <a:t>Jumal on?</a:t>
            </a:r>
            <a:r xmlns:a="http://schemas.openxmlformats.org/drawingml/2006/main">
              <a:rPr lang="et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et" altLang="ko-KR" sz="3600">
                <a:solidFill>
                  <a:srgbClr val="C00000"/>
                </a:solidFill>
              </a:rPr>
              <a:t>Jumal.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e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Jumal on meie päästja, kes päästab oma rahva imelisel teel.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7399110"/>
      </p:ext>
    </p:extLst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et" altLang="ko-KR" sz="4000">
                <a:solidFill>
                  <a:srgbClr val="FF0000"/>
                </a:solidFill>
              </a:rPr>
              <a:t>Tänane viktoriin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45071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106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e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Kuidas iisraellased üle Punase mere läksid?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e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e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Jumal saatis neile suure laeva.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e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e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Las jumal neil mereveel kõndida.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e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e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Jumal jagas Punase mere ja lasi neil edasi kõndida</a:t>
            </a:r>
          </a:p>
          <a:p>
            <a:r xmlns:a="http://schemas.openxmlformats.org/drawingml/2006/main">
              <a:rPr lang="e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kuiv maa.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30044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e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e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Las jumal lendavad üle mere.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75471"/>
            <a:ext cx="87129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et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et" altLang="ko-KR" sz="2800">
                <a:solidFill>
                  <a:srgbClr val="FF0000"/>
                </a:solidFill>
              </a:rPr>
              <a:t>Jumal jagas Punase mere ja lasi neil edasi kõndida</a:t>
            </a:r>
          </a:p>
          <a:p>
            <a:r xmlns:a="http://schemas.openxmlformats.org/drawingml/2006/main">
              <a:rPr lang="et" altLang="ko-KR" sz="2800">
                <a:solidFill>
                  <a:srgbClr val="FF0000"/>
                </a:solidFill>
              </a:rPr>
              <a:t>kuiv maa.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7449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et" altLang="ko-KR" sz="4000">
                <a:solidFill>
                  <a:srgbClr val="FF0000"/>
                </a:solidFill>
              </a:rPr>
              <a:t>Tänane Sõna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11260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98129" y="59740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e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Siis sirutas Mooses oma käe mere kohale ja Jehoova ajas kogu selle öö tugeva idatuulega merd tagasi ja muutis selle kuivaks maaks. Veed jagunesid,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e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Exodus</a:t>
            </a:r>
            <a:r xmlns:a="http://schemas.openxmlformats.org/drawingml/2006/main">
              <a:rPr lang="e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e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14:</a:t>
            </a:r>
            <a:r xmlns:a="http://schemas.openxmlformats.org/drawingml/2006/main">
              <a:rPr lang="e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e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21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3652139"/>
      </p:ext>
    </p:extLst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et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Nr 20 Jumala Sõna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-7186" y="1916832"/>
            <a:ext cx="39311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et" altLang="ko-KR" sz="3600"/>
              <a:t>Jumal, kes liha alt vedas</a:t>
            </a:r>
            <a:endParaRPr xmlns:a="http://schemas.openxmlformats.org/drawingml/2006/main" lang="ko-KR" altLang="en-US" sz="36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3016" y="1962617"/>
            <a:ext cx="5364088" cy="3792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2620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et" altLang="ko-KR" sz="4000">
                <a:solidFill>
                  <a:srgbClr val="FF0000"/>
                </a:solidFill>
              </a:rPr>
              <a:t>Tänane Sõna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6241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58763" y="6241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700808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et" altLang="ko-KR" sz="3600">
                <a:solidFill>
                  <a:schemeClr val="bg1">
                    <a:lumMod val="50000"/>
                  </a:schemeClr>
                </a:solidFill>
              </a:rPr>
              <a:t>"Ma olen kuulnud iisraellaste nurinat. Ütle neile: "Videviku ajal sööte liha ja hommikul saate leiba täis. Siis saate teada, et mina olen Issand, teie Jumal." "</a:t>
            </a:r>
            <a:endParaRPr xmlns:a="http://schemas.openxmlformats.org/drawingml/2006/main" lang="ko-KR" altLang="en-US" sz="3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e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Exodus</a:t>
            </a:r>
            <a:r xmlns:a="http://schemas.openxmlformats.org/drawingml/2006/main">
              <a:rPr lang="e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 xmlns:a="http://schemas.openxmlformats.org/drawingml/2006/main">
              <a:rPr lang="e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16:12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38097"/>
      </p:ext>
    </p:extLst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e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Iisraellastel ei olnud kõrbes toitu. Siis nurisesid nad Moosese ja Jumala vastu.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662" y="12941"/>
            <a:ext cx="8294675" cy="5864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694872"/>
      </p:ext>
    </p:extLst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e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Siis ütles Issand Moosesele. "Ma lasen teie jaoks taevast toitu alla."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350" y="0"/>
            <a:ext cx="8312978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085485"/>
      </p:ext>
    </p:extLst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e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Hommikul tekkisid kõrbepõrandale õhukesed helbed nagu härmatis.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92" y="0"/>
            <a:ext cx="9144000" cy="5696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147376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e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Mooses elas karjasena 40 aastat ja lõpuks sai ta 80-aastaseks.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992" y="-11699"/>
            <a:ext cx="8335008" cy="5892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147376"/>
      </p:ext>
    </p:extLst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683" y="5301208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e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Õhtul tuli vutt nende peale ja kukkus maha ja kattis laagri. Nad kogusid need kokku, küpsetasid ja sõid. Nad ei nälginud isegi kõrbes.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054" name="Picture 6" descr="http://thumbs.dreamstime.com/z/many-birds-flying-sky-silhouettes-pigeons-motion-blur-isolated-white-3655547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74"/>
          <a:stretch>
            <a:fillRect/>
          </a:stretch>
        </p:blipFill>
        <p:spPr bwMode="auto">
          <a:xfrm>
            <a:off x="0" y="1"/>
            <a:ext cx="9144000" cy="4941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137"/>
          <a:stretch>
            <a:fillRect/>
          </a:stretch>
        </p:blipFill>
        <p:spPr>
          <a:xfrm>
            <a:off x="3707904" y="2470585"/>
            <a:ext cx="5323754" cy="2629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050306"/>
      </p:ext>
    </p:extLst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05264"/>
            <a:ext cx="905463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et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"Aitäh, jumal!" Mooses ja iisraellased olid hämmastunud Jumala kõikvõimsast väest.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974" y="0"/>
            <a:ext cx="8083959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417316"/>
      </p:ext>
    </p:extLst>
  </p:cSld>
  <p:clrMapOvr>
    <a:masterClrMapping/>
  </p:clrMapOvr>
  <p:transition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et" altLang="ko-KR" sz="4000">
                <a:solidFill>
                  <a:srgbClr val="FF0000"/>
                </a:solidFill>
              </a:rPr>
              <a:t>Tänane õppetund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3129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835696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330890"/>
            <a:ext cx="82089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e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Jumal andis oma rahvale igapäevast toitu hämmastaval viisil ja oma kõikvõimsa väega isegi kõrbes, kust nad seda ei leidnud.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e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Usume, et Jumal varustab meid oma imelise teega ustavalt meie vajadused.</a:t>
            </a:r>
          </a:p>
        </p:txBody>
      </p:sp>
    </p:spTree>
    <p:extLst>
      <p:ext uri="{BB962C8B-B14F-4D97-AF65-F5344CB8AC3E}">
        <p14:creationId xmlns:p14="http://schemas.microsoft.com/office/powerpoint/2010/main" val="3485308479"/>
      </p:ext>
    </p:extLst>
  </p:cSld>
  <p:clrMapOvr>
    <a:masterClrMapping/>
  </p:clrMapOvr>
  <p:transition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33268" y="206953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et" altLang="ko-KR" sz="3200"/>
              <a:t>Jumal on?</a:t>
            </a:r>
            <a:r xmlns:a="http://schemas.openxmlformats.org/drawingml/2006/main">
              <a:rPr lang="et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et" altLang="ko-KR" sz="3600">
                <a:solidFill>
                  <a:srgbClr val="C00000"/>
                </a:solidFill>
              </a:rPr>
              <a:t>jumal..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e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Ta on imeline Jumal, kes teab meie vajadusi ette ja pakub neile oma hämmastavat teed.</a:t>
            </a:r>
          </a:p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7399110"/>
      </p:ext>
    </p:extLst>
  </p:cSld>
  <p:clrMapOvr>
    <a:masterClrMapping/>
  </p:clrMapOvr>
  <p:transition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et" altLang="ko-KR" sz="4000">
                <a:solidFill>
                  <a:srgbClr val="FF0000"/>
                </a:solidFill>
              </a:rPr>
              <a:t>Tänane viktoriin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379495" y="6146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101949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e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Mida andis Jumal oma nälgivatele inimestele?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e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e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Manna ja vutt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e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e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Leib ja piim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e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e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Liha ja vesi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e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e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Riis ja supp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90801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et" altLang="en-US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lang="et" altLang="ko-KR" sz="2800">
                <a:solidFill>
                  <a:srgbClr val="FF0000"/>
                </a:solidFill>
              </a:rPr>
              <a:t>Manna ja vutt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7449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et" altLang="ko-KR" sz="4000">
                <a:solidFill>
                  <a:srgbClr val="FF0000"/>
                </a:solidFill>
              </a:rPr>
              <a:t>Tänane Sõna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6241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835696" y="6241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700808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et" altLang="ko-KR" sz="3600">
                <a:solidFill>
                  <a:schemeClr val="bg1">
                    <a:lumMod val="50000"/>
                  </a:schemeClr>
                </a:solidFill>
              </a:rPr>
              <a:t>"Ma olen kuulnud iisraellaste nurinat. Ütle neile: "Videviku ajal sööte liha ja hommikul saate leiba täis. Siis saate teada, et mina olen Issand, teie Jumal." "</a:t>
            </a:r>
            <a:endParaRPr xmlns:a="http://schemas.openxmlformats.org/drawingml/2006/main" lang="ko-KR" altLang="en-US" sz="3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e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Exodus</a:t>
            </a:r>
            <a:r xmlns:a="http://schemas.openxmlformats.org/drawingml/2006/main">
              <a:rPr lang="e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 xmlns:a="http://schemas.openxmlformats.org/drawingml/2006/main">
              <a:rPr lang="e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16:12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270788"/>
      </p:ext>
    </p:extLst>
  </p:cSld>
  <p:clrMapOvr>
    <a:masterClrMapping/>
  </p:clrMapOvr>
  <p:transition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et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Ei.</a:t>
            </a:r>
            <a:r xmlns:a="http://schemas.openxmlformats.org/drawingml/2006/main">
              <a:rPr lang="et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et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21 Jumala Sõna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41764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et" altLang="ko-KR" sz="4000"/>
              <a:t>Kümme käsku</a:t>
            </a:r>
            <a:endParaRPr xmlns:a="http://schemas.openxmlformats.org/drawingml/2006/main" lang="ko-KR" altLang="en-US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960" y="1982740"/>
            <a:ext cx="4929496" cy="3606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07605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et" altLang="ko-KR" sz="4000">
                <a:solidFill>
                  <a:srgbClr val="FF0000"/>
                </a:solidFill>
              </a:rPr>
              <a:t>Tänane Sõna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5911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25112" y="8056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e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Mooses oli seal Issanda juures nelikümmend päeva ja nelikümmend ööd ilma söömata</a:t>
            </a:r>
          </a:p>
          <a:p>
            <a:r xmlns:a="http://schemas.openxmlformats.org/drawingml/2006/main">
              <a:rPr lang="e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leiba või joogivett. Ja ta kirjutas tahvlitele lepingu sõnad – kümme käsku.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lang="e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2. Moosese 34:28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7032025"/>
      </p:ext>
    </p:extLst>
  </p:cSld>
  <p:clrMapOvr>
    <a:masterClrMapping/>
  </p:clrMapOvr>
  <p:transition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8" y="5445224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e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Iisraellased jõudsid Hoorebi mäele (Siinai mägi). Issanda Jumala auhiilgus oli täis Mont Sinai (Horebi mägi).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143999" cy="544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076154"/>
      </p:ext>
    </p:extLst>
  </p:cSld>
  <p:clrMapOvr>
    <a:masterClrMapping/>
  </p:clrMapOvr>
  <p:transition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33" y="6995"/>
            <a:ext cx="8183932" cy="579826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787261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e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Jumal ütles Moosesele: "Tule üles minu juurde mäele." Mooses läks üles Jumala mäele.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1325186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2598" y="5517232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e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Ühel päeval kutsus Jumal teda põleva põõsa sees ja ütles talle. "Ma saadan teid vaarao juurde, et päästa mu rahvas, iisraellased, Egiptusest välja."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8712"/>
            <a:ext cx="9144000" cy="5545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512773"/>
      </p:ext>
    </p:extLst>
  </p:cSld>
  <p:clrMapOvr>
    <a:masterClrMapping/>
  </p:clrMapOvr>
  <p:transition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366" y="6021288"/>
            <a:ext cx="90546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e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Issand Jumal kohtus Hoorebi mäel.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043" y="-11699"/>
            <a:ext cx="8316906" cy="5892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695559"/>
      </p:ext>
    </p:extLst>
  </p:cSld>
  <p:clrMapOvr>
    <a:masterClrMapping/>
  </p:clrMapOvr>
  <p:transition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5473005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e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Jumal andis Moosesele kivitahvlid. Jumal kirjutas sellele seadused ja käsud, et iisraellased peavad kümmet käsku.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-28712"/>
            <a:ext cx="8352928" cy="5041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260669"/>
      </p:ext>
    </p:extLst>
  </p:cSld>
  <p:clrMapOvr>
    <a:masterClrMapping/>
  </p:clrMapOvr>
  <p:transition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565338"/>
            <a:ext cx="905463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et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"Tänan sind, Issand, et sa meile seadused andsid."</a:t>
            </a:r>
          </a:p>
          <a:p>
            <a:r xmlns:a="http://schemas.openxmlformats.org/drawingml/2006/main">
              <a:rPr lang="et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Mooses mõtles: "Ma annan ja õpetan need kallid kümme käsku."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699"/>
            <a:ext cx="9127908" cy="5344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004946"/>
      </p:ext>
    </p:extLst>
  </p:cSld>
  <p:clrMapOvr>
    <a:masterClrMapping/>
  </p:clrMapOvr>
  <p:transition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et" altLang="ko-KR" sz="4000">
                <a:solidFill>
                  <a:srgbClr val="FF0000"/>
                </a:solidFill>
              </a:rPr>
              <a:t>Tänane õppetund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324611" y="4958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835696" y="8332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52238" y="1788542"/>
            <a:ext cx="820891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e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Kümme käsku on hinnalised eeskirjad, mille Jumal on meie elu jaoks andnud.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e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Kui me kuuletume Jumala seadustele, on Jumal meie eluga rahul.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3828348"/>
      </p:ext>
    </p:extLst>
  </p:cSld>
  <p:clrMapOvr>
    <a:masterClrMapping/>
  </p:clrMapOvr>
  <p:transition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et" altLang="ko-KR" sz="3200"/>
              <a:t>Jumal?</a:t>
            </a:r>
            <a:r xmlns:a="http://schemas.openxmlformats.org/drawingml/2006/main">
              <a:rPr lang="et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et" altLang="ko-KR" sz="3600">
                <a:solidFill>
                  <a:srgbClr val="C00000"/>
                </a:solidFill>
              </a:rPr>
              <a:t>Jumal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e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Jumal on andnud meile seadused ja kümme käsku.</a:t>
            </a:r>
          </a:p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 xmlns:a="http://schemas.openxmlformats.org/drawingml/2006/main">
              <a:rPr lang="e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Jumal andis end meile nende seaduste ja käskude kaudu teada.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7780456"/>
      </p:ext>
    </p:extLst>
  </p:cSld>
  <p:clrMapOvr>
    <a:masterClrMapping/>
  </p:clrMapOvr>
  <p:transition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et" altLang="ko-KR" sz="4000">
                <a:solidFill>
                  <a:srgbClr val="FF0000"/>
                </a:solidFill>
              </a:rPr>
              <a:t>Tänane viktoriin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64160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38050" y="61465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e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Kuhu Jumal kirjutas kümme käsku?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e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e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Puittahvel</a:t>
            </a:r>
            <a:r xmlns:a="http://schemas.openxmlformats.org/drawingml/2006/main">
              <a:rPr lang="e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e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e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Muda</a:t>
            </a:r>
            <a:r xmlns:a="http://schemas.openxmlformats.org/drawingml/2006/main">
              <a:rPr lang="e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e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tahvelarvuti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e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e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Paber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e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e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kivitahvel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et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et" altLang="ko-KR" sz="2800">
                <a:solidFill>
                  <a:srgbClr val="FF0000"/>
                </a:solidFill>
              </a:rPr>
              <a:t>kivitahvel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779422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et" altLang="ko-KR" sz="4000">
                <a:solidFill>
                  <a:srgbClr val="FF0000"/>
                </a:solidFill>
              </a:rPr>
              <a:t>Tänane Sõna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5911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25112" y="8056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e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Mooses oli seal Issanda juures nelikümmend päeva ja nelikümmend ööd ilma söömata</a:t>
            </a:r>
          </a:p>
          <a:p>
            <a:r xmlns:a="http://schemas.openxmlformats.org/drawingml/2006/main">
              <a:rPr lang="e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leiba või joogivett. Ja ta kirjutas tahvlitele lepingu sõnad – kümme käsku.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lang="e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2. Moosese 34:28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3249803"/>
      </p:ext>
    </p:extLst>
  </p:cSld>
  <p:clrMapOvr>
    <a:masterClrMapping/>
  </p:clrMapOvr>
  <p:transition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et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Nr 22 Jumala Sõna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35496" y="1772816"/>
            <a:ext cx="393111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et" altLang="ko-KR" sz="4400"/>
              <a:t>Kuldvasikas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3016" y="1831583"/>
            <a:ext cx="5364088" cy="379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31888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et" altLang="ko-KR" sz="4000">
                <a:solidFill>
                  <a:srgbClr val="FF0000"/>
                </a:solidFill>
              </a:rPr>
              <a:t>Tänane Sõna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88502" y="2043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22925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et" altLang="ko-KR" sz="3600">
                <a:solidFill>
                  <a:schemeClr val="bg1">
                    <a:lumMod val="50000"/>
                  </a:schemeClr>
                </a:solidFill>
              </a:rPr>
              <a:t>Ta võttis selle, mida nad talle ulatasid, ja tegi sellest kujuga valatud iidoli</a:t>
            </a:r>
          </a:p>
          <a:p>
            <a:r xmlns:a="http://schemas.openxmlformats.org/drawingml/2006/main">
              <a:rPr lang="et" altLang="ko-KR" sz="3600">
                <a:solidFill>
                  <a:schemeClr val="bg1">
                    <a:lumMod val="50000"/>
                  </a:schemeClr>
                </a:solidFill>
              </a:rPr>
              <a:t>vasikast, kujundades selle tööriistaga. Siis nad ütlesid: "Need on sinu jumalad, Iisrael, kes tõid sind Egiptusest välja."</a:t>
            </a:r>
          </a:p>
          <a:p>
            <a:r xmlns:a="http://schemas.openxmlformats.org/drawingml/2006/main">
              <a:rPr lang="et" altLang="ko-KR" sz="360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753794" y="5295330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e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Exodus</a:t>
            </a:r>
            <a:r xmlns:a="http://schemas.openxmlformats.org/drawingml/2006/main">
              <a:rPr lang="e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 xmlns:a="http://schemas.openxmlformats.org/drawingml/2006/main">
              <a:rPr lang="e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32:4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2248937"/>
      </p:ext>
    </p:extLst>
  </p:cSld>
  <p:clrMapOvr>
    <a:masterClrMapping/>
  </p:clrMapOvr>
  <p:transition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373216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e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Kui Mooses nii kaua mäelt alla ei tulnud, tundsid nad end rahutult. "Me vajame, et meie jumal juhiks meid Moosese asemel."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401" y="0"/>
            <a:ext cx="8277177" cy="52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864264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920824"/>
            <a:ext cx="905463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et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Mooses tuli tagasi Egiptusesse, et päästa oma rahvas, iisraellased, kes hoidsid käes Jumala antud kepi.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088" y="0"/>
            <a:ext cx="8171044" cy="5776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293911"/>
      </p:ext>
    </p:extLst>
  </p:cSld>
  <p:clrMapOvr>
    <a:masterClrMapping/>
  </p:clrMapOvr>
  <p:transition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e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Niisiis tegid nad kuldvasika ja kummardasid seda kui oma jumalat, kes neid juhtis.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624"/>
            <a:ext cx="8312665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461347"/>
      </p:ext>
    </p:extLst>
  </p:cSld>
  <p:clrMapOvr>
    <a:masterClrMapping/>
  </p:clrMapOvr>
  <p:transition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e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Mooses, kes tuli alla kümne käsuga, sai nii vihaseks.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954" y="-27383"/>
            <a:ext cx="8334092" cy="5904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411084"/>
      </p:ext>
    </p:extLst>
  </p:cSld>
  <p:clrMapOvr>
    <a:masterClrMapping/>
  </p:clrMapOvr>
  <p:transition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e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Jumal oli nende peale raevukalt vihane. "Ma hävitan nad. Siis ma muudan teid suureks rahvaks."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903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657043"/>
      </p:ext>
    </p:extLst>
  </p:cSld>
  <p:clrMapOvr>
    <a:masterClrMapping/>
  </p:clrMapOvr>
  <p:transition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-36512" y="5920824"/>
            <a:ext cx="920783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et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Kuid Mooses palus, et Jumal annaks neile tõsiselt andeks. Jumal kuulis Moosese palvet ja andis neile andeks.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816" y="7674"/>
            <a:ext cx="9148815" cy="591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206664"/>
      </p:ext>
    </p:extLst>
  </p:cSld>
  <p:clrMapOvr>
    <a:masterClrMapping/>
  </p:clrMapOvr>
  <p:transition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et" altLang="ko-KR" sz="4000">
                <a:solidFill>
                  <a:srgbClr val="FF0000"/>
                </a:solidFill>
              </a:rPr>
              <a:t>Tänane</a:t>
            </a:r>
            <a:r xmlns:a="http://schemas.openxmlformats.org/drawingml/2006/main">
              <a:rPr lang="et" altLang="en-US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lang="et" altLang="ko-KR" sz="4000">
                <a:solidFill>
                  <a:srgbClr val="FF0000"/>
                </a:solidFill>
              </a:rPr>
              <a:t>Õppetund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67150" y="5136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25112" y="51368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124744"/>
            <a:ext cx="8208912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e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Jumal vihkab kõige rohkem teiste jumalate kummardamist Tema asemel.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e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Sa ei tohi endale iga hinna eest iidolit teha.</a:t>
            </a:r>
          </a:p>
          <a:p>
            <a:pPr xmlns:a="http://schemas.openxmlformats.org/drawingml/2006/main" algn="ctr"/>
            <a:r xmlns:a="http://schemas.openxmlformats.org/drawingml/2006/main">
              <a:rPr lang="e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Mis ka ei juhtuks, ei tohi te nende ees kummardada ega kummardada.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9125427"/>
      </p:ext>
    </p:extLst>
  </p:cSld>
  <p:clrMapOvr>
    <a:masterClrMapping/>
  </p:clrMapOvr>
  <p:transition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et" altLang="ko-KR" sz="3200">
                <a:solidFill>
                  <a:srgbClr val="FF0000"/>
                </a:solidFill>
              </a:rPr>
              <a:t>Jumal?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2456" y="73724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89806" y="10683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et" altLang="ko-KR" sz="3600">
                <a:solidFill>
                  <a:srgbClr val="C00000"/>
                </a:solidFill>
              </a:rPr>
              <a:t>Jumal…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e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Jumal vihkab kõige rohkem ebajumalat kummardamist Tema asemel.</a:t>
            </a:r>
          </a:p>
          <a:p>
            <a:endParaRPr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8872342"/>
      </p:ext>
    </p:extLst>
  </p:cSld>
  <p:clrMapOvr>
    <a:masterClrMapping/>
  </p:clrMapOvr>
  <p:transition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et" altLang="ko-KR" sz="4000">
                <a:solidFill>
                  <a:srgbClr val="FF0000"/>
                </a:solidFill>
              </a:rPr>
              <a:t>Tänane viktoriin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90363" y="2384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63928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e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Millise ebajumala tegid iisraellased pattude tegemiseks?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e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e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Kuldne</a:t>
            </a:r>
            <a:r xmlns:a="http://schemas.openxmlformats.org/drawingml/2006/main">
              <a:rPr lang="e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e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Kotkas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493151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e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e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Kuldvasikas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e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e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Hõbevasikas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e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e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Hõbedane</a:t>
            </a:r>
            <a:r xmlns:a="http://schemas.openxmlformats.org/drawingml/2006/main">
              <a:rPr lang="e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e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Kotkas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2536" y="3493151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et" altLang="en-US" sz="2800">
                <a:solidFill>
                  <a:srgbClr val="FF0000"/>
                </a:solidFill>
              </a:rPr>
              <a:t>② </a:t>
            </a:r>
            <a:r xmlns:a="http://schemas.openxmlformats.org/drawingml/2006/main">
              <a:rPr lang="et" altLang="ko-KR" sz="2800">
                <a:solidFill>
                  <a:srgbClr val="FF0000"/>
                </a:solidFill>
              </a:rPr>
              <a:t>Kuldvasikas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912477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et" altLang="ko-KR" sz="4000">
                <a:solidFill>
                  <a:srgbClr val="FF0000"/>
                </a:solidFill>
              </a:rPr>
              <a:t>Tänane Sõna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88502" y="2043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22925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et" altLang="ko-KR" sz="3600">
                <a:solidFill>
                  <a:schemeClr val="bg1">
                    <a:lumMod val="50000"/>
                  </a:schemeClr>
                </a:solidFill>
              </a:rPr>
              <a:t>Ta võttis selle, mida nad talle ulatasid, ja tegi sellest kujuga valatud iidoli</a:t>
            </a:r>
          </a:p>
          <a:p>
            <a:r xmlns:a="http://schemas.openxmlformats.org/drawingml/2006/main">
              <a:rPr lang="et" altLang="ko-KR" sz="3600">
                <a:solidFill>
                  <a:schemeClr val="bg1">
                    <a:lumMod val="50000"/>
                  </a:schemeClr>
                </a:solidFill>
              </a:rPr>
              <a:t>vasikast, kujundades selle tööriistaga. Siis nad ütlesid: "Need on sinu jumalad, Iisrael, kes tõid sind Egiptusest välja."</a:t>
            </a:r>
          </a:p>
          <a:p>
            <a:r xmlns:a="http://schemas.openxmlformats.org/drawingml/2006/main">
              <a:rPr lang="et" altLang="ko-KR" sz="360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753794" y="5295330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e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Exodus</a:t>
            </a:r>
            <a:r xmlns:a="http://schemas.openxmlformats.org/drawingml/2006/main">
              <a:rPr lang="e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 xmlns:a="http://schemas.openxmlformats.org/drawingml/2006/main">
              <a:rPr lang="e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32:4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0136844"/>
      </p:ext>
    </p:extLst>
  </p:cSld>
  <p:clrMapOvr>
    <a:masterClrMapping/>
  </p:clrMapOvr>
  <p:transition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et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Nr 23 Jumala Sõna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4909" y="4221088"/>
            <a:ext cx="2592288" cy="2173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04909" y="5564135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35496" y="1772816"/>
            <a:ext cx="3931114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et" altLang="ko-KR" sz="4400"/>
              <a:t>Jumala maja (tabernaakel) kõrbes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8142" y="1831583"/>
            <a:ext cx="5173836" cy="379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8688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et" altLang="ko-KR" sz="4000">
                <a:solidFill>
                  <a:srgbClr val="FF0000"/>
                </a:solidFill>
              </a:rPr>
              <a:t>Tänane Sõna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88502" y="5161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38050" y="60640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et" altLang="ko-KR" sz="3600">
                <a:solidFill>
                  <a:schemeClr val="bg1">
                    <a:lumMod val="50000"/>
                  </a:schemeClr>
                </a:solidFill>
              </a:rPr>
              <a:t>Sel päeval, mil telk, tunnistustelk, püstitati, kattis seda pilv. Õhtust hommikuni nägi pilv telki kohal nagu tuli.</a:t>
            </a:r>
            <a:endParaRPr xmlns:a="http://schemas.openxmlformats.org/drawingml/2006/main" lang="ko-KR" altLang="en-US" sz="3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4945780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e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Numbrid</a:t>
            </a:r>
            <a:r xmlns:a="http://schemas.openxmlformats.org/drawingml/2006/main">
              <a:rPr lang="e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e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9:15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2025413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et" altLang="ko-KR" sz="4000">
                <a:solidFill>
                  <a:srgbClr val="FF0000"/>
                </a:solidFill>
              </a:rPr>
              <a:t>Tänane õppetund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80090" y="107087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107530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e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Jumal kutsus Moosese iisraellaste juhiks, kui ta oli 80-aastane.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e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Jumala plaan erineb meie omast, kuid Tema plaan on alati täiuslik.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e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Peame uskuma, et Jumala plaan on täiuslik ja me peame Temast sõltuma.</a:t>
            </a:r>
          </a:p>
        </p:txBody>
      </p:sp>
    </p:spTree>
    <p:extLst>
      <p:ext uri="{BB962C8B-B14F-4D97-AF65-F5344CB8AC3E}">
        <p14:creationId xmlns:p14="http://schemas.microsoft.com/office/powerpoint/2010/main" val="3485308479"/>
      </p:ext>
    </p:extLst>
  </p:cSld>
  <p:clrMapOvr>
    <a:masterClrMapping/>
  </p:clrMapOvr>
  <p:transition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e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Jumal ütles Moosesele, et ta teeks tabernaakel – Jumala koja.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401" y="0"/>
            <a:ext cx="8277177" cy="5864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384838"/>
      </p:ext>
    </p:extLst>
  </p:cSld>
  <p:clrMapOvr>
    <a:masterClrMapping/>
  </p:clrMapOvr>
  <p:transition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508277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e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Jumal rääkis kõik Tabernaakli kohta – selle kuju ja kõik asjad, mis tuleks selleks ette valmistada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896" y="2132856"/>
            <a:ext cx="4529354" cy="3320128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39"/>
          <a:stretch>
            <a:fillRect/>
          </a:stretch>
        </p:blipFill>
        <p:spPr>
          <a:xfrm>
            <a:off x="683568" y="116632"/>
            <a:ext cx="3291840" cy="280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692048"/>
      </p:ext>
    </p:extLst>
  </p:cSld>
  <p:clrMapOvr>
    <a:masterClrMapping/>
  </p:clrMapOvr>
  <p:transition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e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Ja Jumal andis neile teada, kuidas kasutada iga artiklit, kui nad Jumalat Tabernaaklis kummardavad.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800" y="883058"/>
            <a:ext cx="6172200" cy="501015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3" y="980728"/>
            <a:ext cx="2368263" cy="216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287481"/>
      </p:ext>
    </p:extLst>
  </p:cSld>
  <p:clrMapOvr>
    <a:masterClrMapping/>
  </p:clrMapOvr>
  <p:transition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e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Mooses ja iisraellased tegid tabernaakli – Jumala koja – vastavalt Jumala juhistele.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63"/>
          <a:stretch>
            <a:fillRect/>
          </a:stretch>
        </p:blipFill>
        <p:spPr>
          <a:xfrm>
            <a:off x="0" y="0"/>
            <a:ext cx="9144000" cy="580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629023"/>
      </p:ext>
    </p:extLst>
  </p:cSld>
  <p:clrMapOvr>
    <a:masterClrMapping/>
  </p:clrMapOvr>
  <p:transition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-63838" y="5565338"/>
            <a:ext cx="9207838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et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Telgi püstitamise päeval kattis seda pilv, mis näitas Jumala auhiilgust. Telk oli märk sellest, et Jumal on iisraellastega.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720" y="0"/>
            <a:ext cx="9158720" cy="544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562969"/>
      </p:ext>
    </p:extLst>
  </p:cSld>
  <p:clrMapOvr>
    <a:masterClrMapping/>
  </p:clrMapOvr>
  <p:transition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et" altLang="ko-KR" sz="4000">
                <a:solidFill>
                  <a:srgbClr val="FF0000"/>
                </a:solidFill>
              </a:rPr>
              <a:t>Tänane õppetund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124744"/>
            <a:ext cx="820891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e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Jumal lasi iisraellastel teha telgi – Jumala koja ja pani nad elama, et telk oli nende keskpunkt.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e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Me peaksime elama koos Jumalaga kui oma meele ja elu keskpunktiga.</a:t>
            </a:r>
          </a:p>
        </p:txBody>
      </p:sp>
    </p:spTree>
    <p:extLst>
      <p:ext uri="{BB962C8B-B14F-4D97-AF65-F5344CB8AC3E}">
        <p14:creationId xmlns:p14="http://schemas.microsoft.com/office/powerpoint/2010/main" val="492689379"/>
      </p:ext>
    </p:extLst>
  </p:cSld>
  <p:clrMapOvr>
    <a:masterClrMapping/>
  </p:clrMapOvr>
  <p:transition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et" altLang="ko-KR" sz="3200">
                <a:solidFill>
                  <a:srgbClr val="FF0000"/>
                </a:solidFill>
              </a:rPr>
              <a:t>Jumal?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et" altLang="ko-KR" sz="3600">
                <a:solidFill>
                  <a:srgbClr val="C00000"/>
                </a:solidFill>
              </a:rPr>
              <a:t>jumal..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e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Jumal elab meiega, kõnnib meiega, juhib meid ja räägib meiega.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1010094"/>
      </p:ext>
    </p:extLst>
  </p:cSld>
  <p:clrMapOvr>
    <a:masterClrMapping/>
  </p:clrMapOvr>
  <p:transition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et" altLang="ko-KR" sz="4000">
                <a:solidFill>
                  <a:srgbClr val="FF0000"/>
                </a:solidFill>
              </a:rPr>
              <a:t>Tänane viktoriin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75355" y="102241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89806" y="8029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e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Mida lasi Jumal iisraellastel teha?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e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e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Kuldvasikas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e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e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Kümme käsku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e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e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Palee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e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e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Tabernaakel – Jumala koda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164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et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et" altLang="ko-KR" sz="2800">
                <a:solidFill>
                  <a:srgbClr val="FF0000"/>
                </a:solidFill>
              </a:rPr>
              <a:t>Tabernaakel – Jumala koda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781435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et" altLang="ko-KR" sz="4000">
                <a:solidFill>
                  <a:srgbClr val="FF0000"/>
                </a:solidFill>
              </a:rPr>
              <a:t>Tänane Sõna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88502" y="5161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38050" y="60640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et" altLang="ko-KR" sz="3600">
                <a:solidFill>
                  <a:schemeClr val="bg1">
                    <a:lumMod val="50000"/>
                  </a:schemeClr>
                </a:solidFill>
              </a:rPr>
              <a:t>Sel päeval, mil telk, tunnistustelk, püstitati, kattis seda pilv. Õhtust hommikuni nägi pilv telki kohal nagu tuli.</a:t>
            </a:r>
            <a:endParaRPr xmlns:a="http://schemas.openxmlformats.org/drawingml/2006/main" lang="ko-KR" altLang="en-US" sz="3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4945780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e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Numbrid</a:t>
            </a:r>
            <a:r xmlns:a="http://schemas.openxmlformats.org/drawingml/2006/main">
              <a:rPr lang="e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e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9:15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6880787"/>
      </p:ext>
    </p:extLst>
  </p:cSld>
  <p:clrMapOvr>
    <a:masterClrMapping/>
  </p:clrMapOvr>
  <p:transition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et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nr 24</a:t>
            </a:r>
            <a:r xmlns:a="http://schemas.openxmlformats.org/drawingml/2006/main">
              <a:rPr lang="et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et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 xmlns:a="http://schemas.openxmlformats.org/drawingml/2006/main">
              <a:rPr lang="et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et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sõna</a:t>
            </a:r>
            <a:r xmlns:a="http://schemas.openxmlformats.org/drawingml/2006/main">
              <a:rPr lang="et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et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kohta</a:t>
            </a:r>
            <a:r xmlns:a="http://schemas.openxmlformats.org/drawingml/2006/main">
              <a:rPr lang="et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et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Jumal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et" altLang="ko-KR" sz="4400"/>
              <a:t>Varises Jeeriko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6733" y="1196752"/>
            <a:ext cx="5065865" cy="49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5800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et" altLang="ko-KR" sz="3200"/>
              <a:t>Jumal on?</a:t>
            </a:r>
            <a:r xmlns:a="http://schemas.openxmlformats.org/drawingml/2006/main">
              <a:rPr lang="et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et" altLang="ko-KR" sz="3600">
                <a:solidFill>
                  <a:srgbClr val="C00000"/>
                </a:solidFill>
              </a:rPr>
              <a:t>jumal..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e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Jumal juhib meid oma täiuslike plaanidega. Jumala plaanides pole vigu.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7399110"/>
      </p:ext>
    </p:extLst>
  </p:cSld>
  <p:clrMapOvr>
    <a:masterClrMapping/>
  </p:clrMapOvr>
  <p:transition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et" altLang="ko-KR" sz="4000">
                <a:solidFill>
                  <a:srgbClr val="FF0000"/>
                </a:solidFill>
              </a:rPr>
              <a:t>Tänane Sõna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3269" y="11260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25112" y="90494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e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Seitsmendal korral, kui preestrid puhusid trompetit, käskis Joosua rahval: "Hüüdke, sest Issand on andnud teile linna!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e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Joshua</a:t>
            </a:r>
            <a:r xmlns:a="http://schemas.openxmlformats.org/drawingml/2006/main">
              <a:rPr lang="e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e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6:16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8647056"/>
      </p:ext>
    </p:extLst>
  </p:cSld>
  <p:clrMapOvr>
    <a:masterClrMapping/>
  </p:clrMapOvr>
  <p:transition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e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Iisraellased tahtsid minna tõotatud maale. Kuid Jeeriko, mis oli suur loss, blokeeris nende tee.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39452"/>
      </p:ext>
    </p:extLst>
  </p:cSld>
  <p:clrMapOvr>
    <a:masterClrMapping/>
  </p:clrMapOvr>
  <p:transition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e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Jumal ütles Joosuale, kes oli nende juht, kuidas Jeeriko hävitada.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832"/>
          <a:stretch>
            <a:fillRect/>
          </a:stretch>
        </p:blipFill>
        <p:spPr>
          <a:xfrm>
            <a:off x="783519" y="1"/>
            <a:ext cx="7604905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125649"/>
      </p:ext>
    </p:extLst>
  </p:cSld>
  <p:clrMapOvr>
    <a:masterClrMapping/>
  </p:clrMapOvr>
  <p:transition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e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Iisraellased marssisid Jumala juhiste järgi seitse päeva ümber Jeeriko müüri.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908219"/>
      </p:ext>
    </p:extLst>
  </p:cSld>
  <p:clrMapOvr>
    <a:masterClrMapping/>
  </p:clrMapOvr>
  <p:transition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e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Kui nad kuus päeva ümber müüri marssisid, iga päev ühe korra, ei liikunud Jeeriko sentimeetritki.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99"/>
            <a:ext cx="9144000" cy="5873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287723"/>
      </p:ext>
    </p:extLst>
  </p:cSld>
  <p:clrMapOvr>
    <a:masterClrMapping/>
  </p:clrMapOvr>
  <p:transition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-16092" y="5487957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e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Seitsmendal päeval marssisid nad selle ümber seitse korda. Seitsmendal korral karjusid nad kõvasti, sein varises kokku.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7"/>
            <a:ext cx="9144000" cy="5301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564298"/>
      </p:ext>
    </p:extLst>
  </p:cSld>
  <p:clrMapOvr>
    <a:masterClrMapping/>
  </p:clrMapOvr>
  <p:transition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et" altLang="ko-KR" sz="4000">
                <a:solidFill>
                  <a:srgbClr val="FF0000"/>
                </a:solidFill>
              </a:rPr>
              <a:t>Tänane õppetund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484784"/>
            <a:ext cx="82089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e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Iisraellased ei suutnud Jeerikot oma jõududega hävitada. Kuid Jumal hävitas Jeeriko oma jõuga nende eest.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e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Iisraellased on saavutanud võidu tänu Jumalale kuuletumisele.</a:t>
            </a:r>
          </a:p>
          <a:p>
            <a:pPr xmlns:a="http://schemas.openxmlformats.org/drawingml/2006/main" algn="ctr"/>
            <a:r xmlns:a="http://schemas.openxmlformats.org/drawingml/2006/main">
              <a:rPr lang="e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Elagem oma elu Jumalale kuulekalt.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e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Tänagem Jumalat, et ta pani meid võitma!</a:t>
            </a:r>
          </a:p>
        </p:txBody>
      </p:sp>
    </p:spTree>
    <p:extLst>
      <p:ext uri="{BB962C8B-B14F-4D97-AF65-F5344CB8AC3E}">
        <p14:creationId xmlns:p14="http://schemas.microsoft.com/office/powerpoint/2010/main" val="1557932697"/>
      </p:ext>
    </p:extLst>
  </p:cSld>
  <p:clrMapOvr>
    <a:masterClrMapping/>
  </p:clrMapOvr>
  <p:transition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472714" y="17389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et" altLang="ko-KR" sz="3200"/>
              <a:t>Jumal?</a:t>
            </a:r>
            <a:r xmlns:a="http://schemas.openxmlformats.org/drawingml/2006/main">
              <a:rPr lang="et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8642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14224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et" altLang="ko-KR" sz="3600">
                <a:solidFill>
                  <a:srgbClr val="C00000"/>
                </a:solidFill>
              </a:rPr>
              <a:t>jumal..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e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Jumal annab oma rahvale võidu läbi oma suure väe.</a:t>
            </a:r>
          </a:p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 xmlns:a="http://schemas.openxmlformats.org/drawingml/2006/main">
              <a:rPr lang="e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Ta on võidu jumal!</a:t>
            </a:r>
          </a:p>
        </p:txBody>
      </p:sp>
    </p:spTree>
    <p:extLst>
      <p:ext uri="{BB962C8B-B14F-4D97-AF65-F5344CB8AC3E}">
        <p14:creationId xmlns:p14="http://schemas.microsoft.com/office/powerpoint/2010/main" val="2768614659"/>
      </p:ext>
    </p:extLst>
  </p:cSld>
  <p:clrMapOvr>
    <a:masterClrMapping/>
  </p:clrMapOvr>
  <p:transition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et" altLang="ko-KR" sz="4000">
                <a:solidFill>
                  <a:srgbClr val="FF0000"/>
                </a:solidFill>
              </a:rPr>
              <a:t>Tänane viktoriin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69277" y="11930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e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Mida andis Jumal Joosuale käsu Jeeriko hävitada?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e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e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Viska Jeerikot seitse päeva kividega.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e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e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Palvetage seitse päeva Jeeriko eest.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e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e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Laulge Jeerikole seitse päeva kiitust.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e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Märts Jeeriko müüri seitse päeva ja kl</a:t>
            </a:r>
          </a:p>
          <a:p>
            <a:r xmlns:a="http://schemas.openxmlformats.org/drawingml/2006/main">
              <a:rPr lang="e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viimasel päeval kõvasti karjuda.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7"/>
            <a:ext cx="87129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et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et" altLang="ko-KR" sz="2800">
                <a:solidFill>
                  <a:srgbClr val="FF0000"/>
                </a:solidFill>
              </a:rPr>
              <a:t>Märts Jeeriko müüri seitse päeva ja kl</a:t>
            </a:r>
          </a:p>
          <a:p>
            <a:r xmlns:a="http://schemas.openxmlformats.org/drawingml/2006/main">
              <a:rPr lang="et" altLang="ko-KR" sz="2800">
                <a:solidFill>
                  <a:srgbClr val="FF0000"/>
                </a:solidFill>
              </a:rPr>
              <a:t>viimasel päeval kõvasti karjuda.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5250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et" altLang="ko-KR" sz="4000">
                <a:solidFill>
                  <a:srgbClr val="FF0000"/>
                </a:solidFill>
              </a:rPr>
              <a:t>Tänane Sõna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3269" y="11260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25112" y="90494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6414" y="1911636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e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Seitsmendal korral, kui preestrid puhusid trompetit, käskis Joosua rahval: "Hüüdke, sest Issand on andnud teile linna!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e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Joshua</a:t>
            </a:r>
            <a:r xmlns:a="http://schemas.openxmlformats.org/drawingml/2006/main">
              <a:rPr lang="e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e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6:16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6403546"/>
      </p:ext>
    </p:extLst>
  </p:cSld>
  <p:clrMapOvr>
    <a:masterClrMapping/>
  </p:clrMapOvr>
  <p:transition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NET" val="6.0.16"/>
  <p:tag name="AS_OS" val="Microsoft Windows NT 10.0.20348.0"/>
  <p:tag name="AS_RELEASE_DATE" val="2021.05.14"/>
  <p:tag name="AS_TITLE" val="Aspose.Slides for .NET Standard 2.0"/>
  <p:tag name="AS_VERSION" val="21.5"/>
</p:tagLst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Arial"/>
        <a:cs typeface="Arial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Arial"/>
        <a:cs typeface="Arial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1027</TotalTime>
  <Words>4457</Words>
  <Application>Microsoft Office PowerPoint</Application>
  <PresentationFormat>화면 슬라이드 쇼(4:3)</PresentationFormat>
  <Paragraphs>460</Paragraphs>
  <Slides>165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5</vt:i4>
      </vt:variant>
      <vt:variant>
        <vt:lpstr>슬라이드 제목</vt:lpstr>
      </vt:variant>
      <vt:variant>
        <vt:i4>165</vt:i4>
      </vt:variant>
    </vt:vector>
  </HeadingPairs>
  <TitlesOfParts>
    <vt:vector size="172" baseType="lpstr">
      <vt:lpstr>맑은 고딕</vt:lpstr>
      <vt:lpstr>Arial</vt:lpstr>
      <vt:lpstr>Office 테마</vt:lpstr>
      <vt:lpstr>Office 테마</vt:lpstr>
      <vt:lpstr>Office 테마</vt:lpstr>
      <vt:lpstr>Office 테마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leo</dc:creator>
  <cp:lastModifiedBy>LG</cp:lastModifiedBy>
  <cp:revision>60</cp:revision>
  <dcterms:created xsi:type="dcterms:W3CDTF">2014-11-24T05:13:47Z</dcterms:created>
  <dcterms:modified xsi:type="dcterms:W3CDTF">2023-09-25T07:41:07Z</dcterms:modified>
</cp:coreProperties>
</file>